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media/image29.jpg" ContentType="image/jpg"/>
  <Override PartName="/ppt/media/image30.jpg" ContentType="image/jpg"/>
  <Override PartName="/ppt/media/image31.jpg" ContentType="image/jpg"/>
  <Override PartName="/ppt/media/image32.jpg" ContentType="image/jpg"/>
  <Override PartName="/ppt/media/image33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3" r:id="rId4"/>
    <p:sldId id="276" r:id="rId5"/>
    <p:sldId id="277" r:id="rId6"/>
    <p:sldId id="280" r:id="rId7"/>
    <p:sldId id="282" r:id="rId8"/>
    <p:sldId id="266" r:id="rId9"/>
    <p:sldId id="261" r:id="rId10"/>
    <p:sldId id="267" r:id="rId11"/>
    <p:sldId id="268" r:id="rId12"/>
    <p:sldId id="269" r:id="rId13"/>
    <p:sldId id="271" r:id="rId14"/>
    <p:sldId id="270" r:id="rId15"/>
    <p:sldId id="275" r:id="rId16"/>
    <p:sldId id="262" r:id="rId17"/>
    <p:sldId id="26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45D49BE-CDB2-4926-80C5-C3A48E929F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8158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C20E53A-AD85-4653-A7F7-6D925DF3A7E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30002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0365C77-F18C-4ED1-BF64-13295CE24D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1845" y="2496911"/>
            <a:ext cx="1137426" cy="1137426"/>
          </a:xfrm>
          <a:custGeom>
            <a:avLst/>
            <a:gdLst>
              <a:gd name="connsiteX0" fmla="*/ 568713 w 1137426"/>
              <a:gd name="connsiteY0" fmla="*/ 0 h 1137426"/>
              <a:gd name="connsiteX1" fmla="*/ 1137426 w 1137426"/>
              <a:gd name="connsiteY1" fmla="*/ 568713 h 1137426"/>
              <a:gd name="connsiteX2" fmla="*/ 568713 w 1137426"/>
              <a:gd name="connsiteY2" fmla="*/ 1137426 h 1137426"/>
              <a:gd name="connsiteX3" fmla="*/ 0 w 1137426"/>
              <a:gd name="connsiteY3" fmla="*/ 568713 h 1137426"/>
              <a:gd name="connsiteX4" fmla="*/ 568713 w 1137426"/>
              <a:gd name="connsiteY4" fmla="*/ 0 h 1137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426" h="1137426">
                <a:moveTo>
                  <a:pt x="568713" y="0"/>
                </a:moveTo>
                <a:cubicBezTo>
                  <a:pt x="882805" y="0"/>
                  <a:pt x="1137426" y="254621"/>
                  <a:pt x="1137426" y="568713"/>
                </a:cubicBezTo>
                <a:cubicBezTo>
                  <a:pt x="1137426" y="882805"/>
                  <a:pt x="882805" y="1137426"/>
                  <a:pt x="568713" y="1137426"/>
                </a:cubicBezTo>
                <a:cubicBezTo>
                  <a:pt x="254621" y="1137426"/>
                  <a:pt x="0" y="882805"/>
                  <a:pt x="0" y="568713"/>
                </a:cubicBezTo>
                <a:cubicBezTo>
                  <a:pt x="0" y="254621"/>
                  <a:pt x="254621" y="0"/>
                  <a:pt x="56871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0D17715-D1E7-4BDC-A9C7-82DCC5727F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4038" y="-2"/>
            <a:ext cx="3367314" cy="4818744"/>
          </a:xfrm>
          <a:custGeom>
            <a:avLst/>
            <a:gdLst>
              <a:gd name="connsiteX0" fmla="*/ 0 w 3367314"/>
              <a:gd name="connsiteY0" fmla="*/ 0 h 4818744"/>
              <a:gd name="connsiteX1" fmla="*/ 3367314 w 3367314"/>
              <a:gd name="connsiteY1" fmla="*/ 0 h 4818744"/>
              <a:gd name="connsiteX2" fmla="*/ 3367314 w 3367314"/>
              <a:gd name="connsiteY2" fmla="*/ 4818744 h 4818744"/>
              <a:gd name="connsiteX3" fmla="*/ 462602 w 3367314"/>
              <a:gd name="connsiteY3" fmla="*/ 4818744 h 4818744"/>
              <a:gd name="connsiteX4" fmla="*/ 0 w 3367314"/>
              <a:gd name="connsiteY4" fmla="*/ 4356142 h 4818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7314" h="4818744">
                <a:moveTo>
                  <a:pt x="0" y="0"/>
                </a:moveTo>
                <a:lnTo>
                  <a:pt x="3367314" y="0"/>
                </a:lnTo>
                <a:lnTo>
                  <a:pt x="3367314" y="4818744"/>
                </a:lnTo>
                <a:lnTo>
                  <a:pt x="462602" y="4818744"/>
                </a:lnTo>
                <a:cubicBezTo>
                  <a:pt x="207114" y="4818744"/>
                  <a:pt x="0" y="4611630"/>
                  <a:pt x="0" y="435614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F065B1-6091-4AEC-BD00-8B0E0B0158E5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4440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6/28/21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‹N°›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9" r:id="rId18"/>
    <p:sldLayoutId id="2147483671" r:id="rId19"/>
    <p:sldLayoutId id="2147483672" r:id="rId20"/>
    <p:sldLayoutId id="2147483673" r:id="rId21"/>
    <p:sldLayoutId id="2147483674" r:id="rId22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37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PROJET APARTMENTS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L3 MIAGE APP –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2021</a:t>
            </a: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E81379-BA38-1B46-B9C2-BC4F074B5601}"/>
              </a:ext>
            </a:extLst>
          </p:cNvPr>
          <p:cNvSpPr txBox="1">
            <a:spLocks/>
          </p:cNvSpPr>
          <p:nvPr/>
        </p:nvSpPr>
        <p:spPr>
          <a:xfrm>
            <a:off x="518853" y="6233650"/>
            <a:ext cx="5769058" cy="6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Maïrame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NDIAYE – Abla MIKOU –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Samy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MEGUENI -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Stellan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WEA - Seif BOUGUERRA - Ewen MARGUET 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148FD-D5EF-4A61-9B43-6CEB94E7F889}"/>
              </a:ext>
            </a:extLst>
          </p:cNvPr>
          <p:cNvGrpSpPr/>
          <p:nvPr/>
        </p:nvGrpSpPr>
        <p:grpSpPr>
          <a:xfrm>
            <a:off x="1235818" y="5402264"/>
            <a:ext cx="7296718" cy="1036209"/>
            <a:chOff x="1235818" y="5460322"/>
            <a:chExt cx="7296718" cy="103620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B63F203-E0CE-421B-B6B5-1D9FC1368C43}"/>
                </a:ext>
              </a:extLst>
            </p:cNvPr>
            <p:cNvSpPr/>
            <p:nvPr/>
          </p:nvSpPr>
          <p:spPr>
            <a:xfrm>
              <a:off x="1235818" y="5460322"/>
              <a:ext cx="7296718" cy="1036209"/>
            </a:xfrm>
            <a:prstGeom prst="roundRect">
              <a:avLst>
                <a:gd name="adj" fmla="val 1182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127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Josefin Sans" panose="00000500000000000000" pitchFamily="2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1EFBEE-F0DE-463C-9BD9-CB0A0EB68DE3}"/>
                </a:ext>
              </a:extLst>
            </p:cNvPr>
            <p:cNvGrpSpPr/>
            <p:nvPr/>
          </p:nvGrpSpPr>
          <p:grpSpPr>
            <a:xfrm>
              <a:off x="2455915" y="5653677"/>
              <a:ext cx="5764253" cy="646331"/>
              <a:chOff x="2383455" y="5653677"/>
              <a:chExt cx="5764253" cy="64633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B06CAC-3EB7-46E4-B5A9-AB17C1B9BEA4}"/>
                  </a:ext>
                </a:extLst>
              </p:cNvPr>
              <p:cNvSpPr/>
              <p:nvPr/>
            </p:nvSpPr>
            <p:spPr>
              <a:xfrm>
                <a:off x="2383455" y="5653677"/>
                <a:ext cx="1974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endParaRPr lang="en-US" sz="3600" dirty="0">
                  <a:latin typeface="+mj-lt"/>
                  <a:cs typeface="Carlito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28E1171-838D-44F3-8BC2-5520043EE2D7}"/>
                  </a:ext>
                </a:extLst>
              </p:cNvPr>
              <p:cNvGrpSpPr/>
              <p:nvPr/>
            </p:nvGrpSpPr>
            <p:grpSpPr>
              <a:xfrm>
                <a:off x="7212840" y="5687333"/>
                <a:ext cx="934868" cy="579018"/>
                <a:chOff x="10435012" y="915171"/>
                <a:chExt cx="934868" cy="5790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948671-DB14-427A-994C-6953C9AA0880}"/>
                    </a:ext>
                  </a:extLst>
                </p:cNvPr>
                <p:cNvSpPr/>
                <p:nvPr/>
              </p:nvSpPr>
              <p:spPr>
                <a:xfrm>
                  <a:off x="10435012" y="915171"/>
                  <a:ext cx="934868" cy="5790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FDB2387C-CDF7-4763-AB9F-D542F30F0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7531" y="1092329"/>
                  <a:ext cx="129830" cy="224704"/>
                </a:xfrm>
                <a:custGeom>
                  <a:avLst/>
                  <a:gdLst>
                    <a:gd name="T0" fmla="*/ 917464 w 228"/>
                    <a:gd name="T1" fmla="*/ 6378503 h 396"/>
                    <a:gd name="T2" fmla="*/ 917464 w 228"/>
                    <a:gd name="T3" fmla="*/ 6378503 h 396"/>
                    <a:gd name="T4" fmla="*/ 20449952 w 228"/>
                    <a:gd name="T5" fmla="*/ 25644259 h 396"/>
                    <a:gd name="T6" fmla="*/ 917464 w 228"/>
                    <a:gd name="T7" fmla="*/ 45951270 h 396"/>
                    <a:gd name="T8" fmla="*/ 917464 w 228"/>
                    <a:gd name="T9" fmla="*/ 45951270 h 396"/>
                    <a:gd name="T10" fmla="*/ 0 w 228"/>
                    <a:gd name="T11" fmla="*/ 47773648 h 396"/>
                    <a:gd name="T12" fmla="*/ 3801645 w 228"/>
                    <a:gd name="T13" fmla="*/ 51418403 h 396"/>
                    <a:gd name="T14" fmla="*/ 6554398 w 228"/>
                    <a:gd name="T15" fmla="*/ 50507395 h 396"/>
                    <a:gd name="T16" fmla="*/ 6554398 w 228"/>
                    <a:gd name="T17" fmla="*/ 50507395 h 396"/>
                    <a:gd name="T18" fmla="*/ 28839639 w 228"/>
                    <a:gd name="T19" fmla="*/ 28507892 h 396"/>
                    <a:gd name="T20" fmla="*/ 28839639 w 228"/>
                    <a:gd name="T21" fmla="*/ 28507892 h 396"/>
                    <a:gd name="T22" fmla="*/ 29757103 w 228"/>
                    <a:gd name="T23" fmla="*/ 25644259 h 396"/>
                    <a:gd name="T24" fmla="*/ 29757103 w 228"/>
                    <a:gd name="T25" fmla="*/ 25644259 h 396"/>
                    <a:gd name="T26" fmla="*/ 29757103 w 228"/>
                    <a:gd name="T27" fmla="*/ 25644259 h 396"/>
                    <a:gd name="T28" fmla="*/ 28839639 w 228"/>
                    <a:gd name="T29" fmla="*/ 22910511 h 396"/>
                    <a:gd name="T30" fmla="*/ 28839639 w 228"/>
                    <a:gd name="T31" fmla="*/ 22910511 h 396"/>
                    <a:gd name="T32" fmla="*/ 6554398 w 228"/>
                    <a:gd name="T33" fmla="*/ 911369 h 396"/>
                    <a:gd name="T34" fmla="*/ 6554398 w 228"/>
                    <a:gd name="T35" fmla="*/ 911369 h 396"/>
                    <a:gd name="T36" fmla="*/ 3801645 w 228"/>
                    <a:gd name="T37" fmla="*/ 0 h 396"/>
                    <a:gd name="T38" fmla="*/ 0 w 228"/>
                    <a:gd name="T39" fmla="*/ 3644756 h 396"/>
                    <a:gd name="T40" fmla="*/ 917464 w 228"/>
                    <a:gd name="T41" fmla="*/ 6378503 h 3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8" h="396">
                      <a:moveTo>
                        <a:pt x="7" y="49"/>
                      </a:moveTo>
                      <a:lnTo>
                        <a:pt x="7" y="49"/>
                      </a:lnTo>
                      <a:cubicBezTo>
                        <a:pt x="156" y="197"/>
                        <a:pt x="156" y="197"/>
                        <a:pt x="156" y="197"/>
                      </a:cubicBezTo>
                      <a:cubicBezTo>
                        <a:pt x="7" y="353"/>
                        <a:pt x="7" y="353"/>
                        <a:pt x="7" y="353"/>
                      </a:cubicBezTo>
                      <a:cubicBezTo>
                        <a:pt x="0" y="353"/>
                        <a:pt x="0" y="360"/>
                        <a:pt x="0" y="367"/>
                      </a:cubicBezTo>
                      <a:cubicBezTo>
                        <a:pt x="0" y="388"/>
                        <a:pt x="15" y="395"/>
                        <a:pt x="29" y="395"/>
                      </a:cubicBezTo>
                      <a:cubicBezTo>
                        <a:pt x="36" y="395"/>
                        <a:pt x="43" y="395"/>
                        <a:pt x="50" y="388"/>
                      </a:cubicBezTo>
                      <a:cubicBezTo>
                        <a:pt x="220" y="219"/>
                        <a:pt x="220" y="219"/>
                        <a:pt x="220" y="219"/>
                      </a:cubicBezTo>
                      <a:cubicBezTo>
                        <a:pt x="227" y="212"/>
                        <a:pt x="227" y="205"/>
                        <a:pt x="227" y="197"/>
                      </a:cubicBezTo>
                      <a:cubicBezTo>
                        <a:pt x="227" y="190"/>
                        <a:pt x="227" y="183"/>
                        <a:pt x="220" y="17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3" y="7"/>
                        <a:pt x="36" y="0"/>
                        <a:pt x="29" y="0"/>
                      </a:cubicBezTo>
                      <a:cubicBezTo>
                        <a:pt x="15" y="0"/>
                        <a:pt x="0" y="14"/>
                        <a:pt x="0" y="28"/>
                      </a:cubicBezTo>
                      <a:cubicBezTo>
                        <a:pt x="0" y="42"/>
                        <a:pt x="7" y="49"/>
                        <a:pt x="7" y="4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</p:grp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FCE7AD-FE42-4F25-87CB-4AEF38A08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5" y="5610752"/>
            <a:ext cx="616064" cy="6160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53461" y="120793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-5" dirty="0">
                <a:solidFill>
                  <a:srgbClr val="444748"/>
                </a:solidFill>
                <a:cs typeface="Carlito"/>
              </a:rPr>
              <a:t>Search </a:t>
            </a:r>
            <a:r>
              <a:rPr lang="en-US" spc="-30" dirty="0">
                <a:solidFill>
                  <a:srgbClr val="444748"/>
                </a:solidFill>
                <a:cs typeface="Carlito"/>
              </a:rPr>
              <a:t>By</a:t>
            </a:r>
            <a:r>
              <a:rPr lang="en-US" spc="-85" dirty="0">
                <a:solidFill>
                  <a:srgbClr val="444748"/>
                </a:solidFill>
                <a:cs typeface="Carlito"/>
              </a:rPr>
              <a:t> </a:t>
            </a:r>
            <a:r>
              <a:rPr lang="en-US" spc="-5" dirty="0">
                <a:solidFill>
                  <a:srgbClr val="444748"/>
                </a:solidFill>
                <a:cs typeface="Carlito"/>
              </a:rPr>
              <a:t>City</a:t>
            </a:r>
            <a:endParaRPr lang="en-US" dirty="0">
              <a:cs typeface="Carlit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8B588-4CD8-4252-BCD5-D550F0511064}"/>
              </a:ext>
            </a:extLst>
          </p:cNvPr>
          <p:cNvSpPr/>
          <p:nvPr/>
        </p:nvSpPr>
        <p:spPr>
          <a:xfrm>
            <a:off x="2455915" y="5595619"/>
            <a:ext cx="3240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Search By City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69286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/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879245-39A9-4FE9-BE03-0B67BC5EDA58}"/>
              </a:ext>
            </a:extLst>
          </p:cNvPr>
          <p:cNvSpPr/>
          <p:nvPr/>
        </p:nvSpPr>
        <p:spPr>
          <a:xfrm>
            <a:off x="3857902" y="419526"/>
            <a:ext cx="44761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800" b="1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169143" y="4736178"/>
            <a:ext cx="7296718" cy="1959470"/>
            <a:chOff x="1235818" y="4479003"/>
            <a:chExt cx="7296718" cy="19594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5148FD-D5EF-4A61-9B43-6CEB94E7F889}"/>
                </a:ext>
              </a:extLst>
            </p:cNvPr>
            <p:cNvGrpSpPr/>
            <p:nvPr/>
          </p:nvGrpSpPr>
          <p:grpSpPr>
            <a:xfrm>
              <a:off x="1235818" y="4479003"/>
              <a:ext cx="7296718" cy="1959470"/>
              <a:chOff x="1235818" y="4537061"/>
              <a:chExt cx="7296718" cy="195947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63F203-E0CE-421B-B6B5-1D9FC1368C43}"/>
                  </a:ext>
                </a:extLst>
              </p:cNvPr>
              <p:cNvSpPr/>
              <p:nvPr/>
            </p:nvSpPr>
            <p:spPr>
              <a:xfrm>
                <a:off x="1235818" y="5460322"/>
                <a:ext cx="7296718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31EFBEE-F0DE-463C-9BD9-CB0A0EB68DE3}"/>
                  </a:ext>
                </a:extLst>
              </p:cNvPr>
              <p:cNvGrpSpPr/>
              <p:nvPr/>
            </p:nvGrpSpPr>
            <p:grpSpPr>
              <a:xfrm>
                <a:off x="1626166" y="4537061"/>
                <a:ext cx="6501508" cy="1672003"/>
                <a:chOff x="1553706" y="4537061"/>
                <a:chExt cx="6501508" cy="1672003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B06CAC-3EB7-46E4-B5A9-AB17C1B9BEA4}"/>
                    </a:ext>
                  </a:extLst>
                </p:cNvPr>
                <p:cNvSpPr/>
                <p:nvPr/>
              </p:nvSpPr>
              <p:spPr>
                <a:xfrm>
                  <a:off x="1553706" y="4537061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8E1171-838D-44F3-8BC2-5520043EE2D7}"/>
                    </a:ext>
                  </a:extLst>
                </p:cNvPr>
                <p:cNvGrpSpPr/>
                <p:nvPr/>
              </p:nvGrpSpPr>
              <p:grpSpPr>
                <a:xfrm>
                  <a:off x="7305334" y="5744620"/>
                  <a:ext cx="749880" cy="464444"/>
                  <a:chOff x="10527506" y="972458"/>
                  <a:chExt cx="749880" cy="46444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0948671-DB14-427A-994C-6953C9AA0880}"/>
                      </a:ext>
                    </a:extLst>
                  </p:cNvPr>
                  <p:cNvSpPr/>
                  <p:nvPr/>
                </p:nvSpPr>
                <p:spPr>
                  <a:xfrm>
                    <a:off x="10527506" y="972458"/>
                    <a:ext cx="749880" cy="46444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  <p:sp>
                <p:nvSpPr>
                  <p:cNvPr id="18" name="Freeform 5">
                    <a:extLst>
                      <a:ext uri="{FF2B5EF4-FFF2-40B4-BE49-F238E27FC236}">
                        <a16:creationId xmlns:a16="http://schemas.microsoft.com/office/drawing/2014/main" id="{FDB2387C-CDF7-4763-AB9F-D542F30F0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850376" y="1114560"/>
                    <a:ext cx="104140" cy="180241"/>
                  </a:xfrm>
                  <a:custGeom>
                    <a:avLst/>
                    <a:gdLst>
                      <a:gd name="T0" fmla="*/ 917464 w 228"/>
                      <a:gd name="T1" fmla="*/ 6378503 h 396"/>
                      <a:gd name="T2" fmla="*/ 917464 w 228"/>
                      <a:gd name="T3" fmla="*/ 6378503 h 396"/>
                      <a:gd name="T4" fmla="*/ 20449952 w 228"/>
                      <a:gd name="T5" fmla="*/ 25644259 h 396"/>
                      <a:gd name="T6" fmla="*/ 917464 w 228"/>
                      <a:gd name="T7" fmla="*/ 45951270 h 396"/>
                      <a:gd name="T8" fmla="*/ 917464 w 228"/>
                      <a:gd name="T9" fmla="*/ 45951270 h 396"/>
                      <a:gd name="T10" fmla="*/ 0 w 228"/>
                      <a:gd name="T11" fmla="*/ 47773648 h 396"/>
                      <a:gd name="T12" fmla="*/ 3801645 w 228"/>
                      <a:gd name="T13" fmla="*/ 51418403 h 396"/>
                      <a:gd name="T14" fmla="*/ 6554398 w 228"/>
                      <a:gd name="T15" fmla="*/ 50507395 h 396"/>
                      <a:gd name="T16" fmla="*/ 6554398 w 228"/>
                      <a:gd name="T17" fmla="*/ 50507395 h 396"/>
                      <a:gd name="T18" fmla="*/ 28839639 w 228"/>
                      <a:gd name="T19" fmla="*/ 28507892 h 396"/>
                      <a:gd name="T20" fmla="*/ 28839639 w 228"/>
                      <a:gd name="T21" fmla="*/ 28507892 h 396"/>
                      <a:gd name="T22" fmla="*/ 29757103 w 228"/>
                      <a:gd name="T23" fmla="*/ 25644259 h 396"/>
                      <a:gd name="T24" fmla="*/ 29757103 w 228"/>
                      <a:gd name="T25" fmla="*/ 25644259 h 396"/>
                      <a:gd name="T26" fmla="*/ 29757103 w 228"/>
                      <a:gd name="T27" fmla="*/ 25644259 h 396"/>
                      <a:gd name="T28" fmla="*/ 28839639 w 228"/>
                      <a:gd name="T29" fmla="*/ 22910511 h 396"/>
                      <a:gd name="T30" fmla="*/ 28839639 w 228"/>
                      <a:gd name="T31" fmla="*/ 22910511 h 396"/>
                      <a:gd name="T32" fmla="*/ 6554398 w 228"/>
                      <a:gd name="T33" fmla="*/ 911369 h 396"/>
                      <a:gd name="T34" fmla="*/ 6554398 w 228"/>
                      <a:gd name="T35" fmla="*/ 911369 h 396"/>
                      <a:gd name="T36" fmla="*/ 3801645 w 228"/>
                      <a:gd name="T37" fmla="*/ 0 h 396"/>
                      <a:gd name="T38" fmla="*/ 0 w 228"/>
                      <a:gd name="T39" fmla="*/ 3644756 h 396"/>
                      <a:gd name="T40" fmla="*/ 917464 w 228"/>
                      <a:gd name="T41" fmla="*/ 6378503 h 39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28" h="396">
                        <a:moveTo>
                          <a:pt x="7" y="49"/>
                        </a:moveTo>
                        <a:lnTo>
                          <a:pt x="7" y="49"/>
                        </a:lnTo>
                        <a:cubicBezTo>
                          <a:pt x="156" y="197"/>
                          <a:pt x="156" y="197"/>
                          <a:pt x="156" y="197"/>
                        </a:cubicBezTo>
                        <a:cubicBezTo>
                          <a:pt x="7" y="353"/>
                          <a:pt x="7" y="353"/>
                          <a:pt x="7" y="353"/>
                        </a:cubicBezTo>
                        <a:cubicBezTo>
                          <a:pt x="0" y="353"/>
                          <a:pt x="0" y="360"/>
                          <a:pt x="0" y="367"/>
                        </a:cubicBezTo>
                        <a:cubicBezTo>
                          <a:pt x="0" y="388"/>
                          <a:pt x="15" y="395"/>
                          <a:pt x="29" y="395"/>
                        </a:cubicBezTo>
                        <a:cubicBezTo>
                          <a:pt x="36" y="395"/>
                          <a:pt x="43" y="395"/>
                          <a:pt x="50" y="388"/>
                        </a:cubicBezTo>
                        <a:cubicBezTo>
                          <a:pt x="220" y="219"/>
                          <a:pt x="220" y="219"/>
                          <a:pt x="220" y="219"/>
                        </a:cubicBezTo>
                        <a:cubicBezTo>
                          <a:pt x="227" y="212"/>
                          <a:pt x="227" y="205"/>
                          <a:pt x="227" y="197"/>
                        </a:cubicBezTo>
                        <a:cubicBezTo>
                          <a:pt x="227" y="190"/>
                          <a:pt x="227" y="183"/>
                          <a:pt x="220" y="176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3" y="7"/>
                          <a:pt x="36" y="0"/>
                          <a:pt x="29" y="0"/>
                        </a:cubicBezTo>
                        <a:cubicBezTo>
                          <a:pt x="15" y="0"/>
                          <a:pt x="0" y="14"/>
                          <a:pt x="0" y="28"/>
                        </a:cubicBezTo>
                        <a:cubicBezTo>
                          <a:pt x="0" y="42"/>
                          <a:pt x="7" y="49"/>
                          <a:pt x="7" y="49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</p:grp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08B588-4CD8-4252-BCD5-D550F0511064}"/>
                </a:ext>
              </a:extLst>
            </p:cNvPr>
            <p:cNvSpPr/>
            <p:nvPr/>
          </p:nvSpPr>
          <p:spPr>
            <a:xfrm>
              <a:off x="2455915" y="5595619"/>
              <a:ext cx="300896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lang="en-US" sz="3600" spc="-5" dirty="0">
                  <a:solidFill>
                    <a:srgbClr val="444748"/>
                  </a:solidFill>
                  <a:latin typeface="+mj-lt"/>
                  <a:cs typeface="Carlito"/>
                </a:rPr>
                <a:t>Review Listings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CDD2A0-3F44-455F-B84A-594A0C77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6166" y="5595619"/>
              <a:ext cx="649209" cy="649209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5200561" y="1174726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rgbClr val="444748"/>
                </a:solidFill>
                <a:cs typeface="Carlito"/>
              </a:rPr>
              <a:t>Review Listings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335596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/>
        </p:blipFill>
        <p:spPr/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250D6B-A161-4EE4-A1D7-09822466609A}"/>
              </a:ext>
            </a:extLst>
          </p:cNvPr>
          <p:cNvGrpSpPr/>
          <p:nvPr/>
        </p:nvGrpSpPr>
        <p:grpSpPr>
          <a:xfrm>
            <a:off x="1235818" y="419526"/>
            <a:ext cx="7098279" cy="6018947"/>
            <a:chOff x="1235818" y="361469"/>
            <a:chExt cx="7098279" cy="601894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879245-39A9-4FE9-BE03-0B67BC5EDA58}"/>
                </a:ext>
              </a:extLst>
            </p:cNvPr>
            <p:cNvSpPr/>
            <p:nvPr/>
          </p:nvSpPr>
          <p:spPr>
            <a:xfrm>
              <a:off x="3857902" y="361469"/>
              <a:ext cx="447619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8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5148FD-D5EF-4A61-9B43-6CEB94E7F889}"/>
                </a:ext>
              </a:extLst>
            </p:cNvPr>
            <p:cNvGrpSpPr/>
            <p:nvPr/>
          </p:nvGrpSpPr>
          <p:grpSpPr>
            <a:xfrm>
              <a:off x="1235818" y="5344207"/>
              <a:ext cx="5022107" cy="1036209"/>
              <a:chOff x="1235818" y="5460322"/>
              <a:chExt cx="5022107" cy="103620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1B63F203-E0CE-421B-B6B5-1D9FC1368C43}"/>
                  </a:ext>
                </a:extLst>
              </p:cNvPr>
              <p:cNvSpPr/>
              <p:nvPr/>
            </p:nvSpPr>
            <p:spPr>
              <a:xfrm>
                <a:off x="1235818" y="5460322"/>
                <a:ext cx="5022107" cy="1036209"/>
              </a:xfrm>
              <a:prstGeom prst="roundRect">
                <a:avLst>
                  <a:gd name="adj" fmla="val 11823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762000" dist="12700" dir="5400000" sx="90000" sy="9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latin typeface="Josefin Sans" panose="00000500000000000000" pitchFamily="2" charset="0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31EFBEE-F0DE-463C-9BD9-CB0A0EB68DE3}"/>
                  </a:ext>
                </a:extLst>
              </p:cNvPr>
              <p:cNvGrpSpPr/>
              <p:nvPr/>
            </p:nvGrpSpPr>
            <p:grpSpPr>
              <a:xfrm>
                <a:off x="1640680" y="5653677"/>
                <a:ext cx="4319394" cy="646331"/>
                <a:chOff x="1568220" y="5653677"/>
                <a:chExt cx="4319394" cy="646331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7B06CAC-3EB7-46E4-B5A9-AB17C1B9BEA4}"/>
                    </a:ext>
                  </a:extLst>
                </p:cNvPr>
                <p:cNvSpPr/>
                <p:nvPr/>
              </p:nvSpPr>
              <p:spPr>
                <a:xfrm>
                  <a:off x="1568220" y="5653677"/>
                  <a:ext cx="19749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12700">
                    <a:lnSpc>
                      <a:spcPct val="100000"/>
                    </a:lnSpc>
                    <a:spcBef>
                      <a:spcPts val="105"/>
                    </a:spcBef>
                  </a:pPr>
                  <a:endParaRPr lang="en-US" sz="3600" spc="-5" dirty="0">
                    <a:solidFill>
                      <a:srgbClr val="444748"/>
                    </a:solidFill>
                    <a:latin typeface="+mj-lt"/>
                    <a:cs typeface="Carlito"/>
                  </a:endParaRPr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A28E1171-838D-44F3-8BC2-5520043EE2D7}"/>
                    </a:ext>
                  </a:extLst>
                </p:cNvPr>
                <p:cNvGrpSpPr/>
                <p:nvPr/>
              </p:nvGrpSpPr>
              <p:grpSpPr>
                <a:xfrm>
                  <a:off x="5137734" y="5744620"/>
                  <a:ext cx="749880" cy="464444"/>
                  <a:chOff x="8359906" y="972458"/>
                  <a:chExt cx="749880" cy="46444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30948671-DB14-427A-994C-6953C9AA0880}"/>
                      </a:ext>
                    </a:extLst>
                  </p:cNvPr>
                  <p:cNvSpPr/>
                  <p:nvPr/>
                </p:nvSpPr>
                <p:spPr>
                  <a:xfrm>
                    <a:off x="8359906" y="972458"/>
                    <a:ext cx="749880" cy="46444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  <p:sp>
                <p:nvSpPr>
                  <p:cNvPr id="18" name="Freeform 5">
                    <a:extLst>
                      <a:ext uri="{FF2B5EF4-FFF2-40B4-BE49-F238E27FC236}">
                        <a16:creationId xmlns:a16="http://schemas.microsoft.com/office/drawing/2014/main" id="{FDB2387C-CDF7-4763-AB9F-D542F30F0A8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H="1">
                    <a:off x="8668262" y="1114560"/>
                    <a:ext cx="104140" cy="180241"/>
                  </a:xfrm>
                  <a:custGeom>
                    <a:avLst/>
                    <a:gdLst>
                      <a:gd name="T0" fmla="*/ 917464 w 228"/>
                      <a:gd name="T1" fmla="*/ 6378503 h 396"/>
                      <a:gd name="T2" fmla="*/ 917464 w 228"/>
                      <a:gd name="T3" fmla="*/ 6378503 h 396"/>
                      <a:gd name="T4" fmla="*/ 20449952 w 228"/>
                      <a:gd name="T5" fmla="*/ 25644259 h 396"/>
                      <a:gd name="T6" fmla="*/ 917464 w 228"/>
                      <a:gd name="T7" fmla="*/ 45951270 h 396"/>
                      <a:gd name="T8" fmla="*/ 917464 w 228"/>
                      <a:gd name="T9" fmla="*/ 45951270 h 396"/>
                      <a:gd name="T10" fmla="*/ 0 w 228"/>
                      <a:gd name="T11" fmla="*/ 47773648 h 396"/>
                      <a:gd name="T12" fmla="*/ 3801645 w 228"/>
                      <a:gd name="T13" fmla="*/ 51418403 h 396"/>
                      <a:gd name="T14" fmla="*/ 6554398 w 228"/>
                      <a:gd name="T15" fmla="*/ 50507395 h 396"/>
                      <a:gd name="T16" fmla="*/ 6554398 w 228"/>
                      <a:gd name="T17" fmla="*/ 50507395 h 396"/>
                      <a:gd name="T18" fmla="*/ 28839639 w 228"/>
                      <a:gd name="T19" fmla="*/ 28507892 h 396"/>
                      <a:gd name="T20" fmla="*/ 28839639 w 228"/>
                      <a:gd name="T21" fmla="*/ 28507892 h 396"/>
                      <a:gd name="T22" fmla="*/ 29757103 w 228"/>
                      <a:gd name="T23" fmla="*/ 25644259 h 396"/>
                      <a:gd name="T24" fmla="*/ 29757103 w 228"/>
                      <a:gd name="T25" fmla="*/ 25644259 h 396"/>
                      <a:gd name="T26" fmla="*/ 29757103 w 228"/>
                      <a:gd name="T27" fmla="*/ 25644259 h 396"/>
                      <a:gd name="T28" fmla="*/ 28839639 w 228"/>
                      <a:gd name="T29" fmla="*/ 22910511 h 396"/>
                      <a:gd name="T30" fmla="*/ 28839639 w 228"/>
                      <a:gd name="T31" fmla="*/ 22910511 h 396"/>
                      <a:gd name="T32" fmla="*/ 6554398 w 228"/>
                      <a:gd name="T33" fmla="*/ 911369 h 396"/>
                      <a:gd name="T34" fmla="*/ 6554398 w 228"/>
                      <a:gd name="T35" fmla="*/ 911369 h 396"/>
                      <a:gd name="T36" fmla="*/ 3801645 w 228"/>
                      <a:gd name="T37" fmla="*/ 0 h 396"/>
                      <a:gd name="T38" fmla="*/ 0 w 228"/>
                      <a:gd name="T39" fmla="*/ 3644756 h 396"/>
                      <a:gd name="T40" fmla="*/ 917464 w 228"/>
                      <a:gd name="T41" fmla="*/ 6378503 h 39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0" t="0" r="r" b="b"/>
                    <a:pathLst>
                      <a:path w="228" h="396">
                        <a:moveTo>
                          <a:pt x="7" y="49"/>
                        </a:moveTo>
                        <a:lnTo>
                          <a:pt x="7" y="49"/>
                        </a:lnTo>
                        <a:cubicBezTo>
                          <a:pt x="156" y="197"/>
                          <a:pt x="156" y="197"/>
                          <a:pt x="156" y="197"/>
                        </a:cubicBezTo>
                        <a:cubicBezTo>
                          <a:pt x="7" y="353"/>
                          <a:pt x="7" y="353"/>
                          <a:pt x="7" y="353"/>
                        </a:cubicBezTo>
                        <a:cubicBezTo>
                          <a:pt x="0" y="353"/>
                          <a:pt x="0" y="360"/>
                          <a:pt x="0" y="367"/>
                        </a:cubicBezTo>
                        <a:cubicBezTo>
                          <a:pt x="0" y="388"/>
                          <a:pt x="15" y="395"/>
                          <a:pt x="29" y="395"/>
                        </a:cubicBezTo>
                        <a:cubicBezTo>
                          <a:pt x="36" y="395"/>
                          <a:pt x="43" y="395"/>
                          <a:pt x="50" y="388"/>
                        </a:cubicBezTo>
                        <a:cubicBezTo>
                          <a:pt x="220" y="219"/>
                          <a:pt x="220" y="219"/>
                          <a:pt x="220" y="219"/>
                        </a:cubicBezTo>
                        <a:cubicBezTo>
                          <a:pt x="227" y="212"/>
                          <a:pt x="227" y="205"/>
                          <a:pt x="227" y="197"/>
                        </a:cubicBezTo>
                        <a:cubicBezTo>
                          <a:pt x="227" y="190"/>
                          <a:pt x="227" y="183"/>
                          <a:pt x="220" y="176"/>
                        </a:cubicBezTo>
                        <a:cubicBezTo>
                          <a:pt x="50" y="7"/>
                          <a:pt x="50" y="7"/>
                          <a:pt x="50" y="7"/>
                        </a:cubicBezTo>
                        <a:cubicBezTo>
                          <a:pt x="43" y="7"/>
                          <a:pt x="36" y="0"/>
                          <a:pt x="29" y="0"/>
                        </a:cubicBezTo>
                        <a:cubicBezTo>
                          <a:pt x="15" y="0"/>
                          <a:pt x="0" y="14"/>
                          <a:pt x="0" y="28"/>
                        </a:cubicBezTo>
                        <a:cubicBezTo>
                          <a:pt x="0" y="42"/>
                          <a:pt x="7" y="49"/>
                          <a:pt x="7" y="49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Josefin Sans" panose="00000500000000000000" pitchFamily="2" charset="0"/>
                    </a:endParaRPr>
                  </a:p>
                </p:txBody>
              </p:sp>
            </p:grpSp>
          </p:grp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9C9F94A-D3CF-453D-A070-2753C90C5A00}"/>
              </a:ext>
            </a:extLst>
          </p:cNvPr>
          <p:cNvSpPr/>
          <p:nvPr/>
        </p:nvSpPr>
        <p:spPr>
          <a:xfrm>
            <a:off x="2455915" y="5595619"/>
            <a:ext cx="1667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Book It!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50A33-AD25-469D-A704-F17B72E587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48" y="5566589"/>
            <a:ext cx="704389" cy="704389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3571211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9C2DB33-F5D5-400E-8CEA-7B1A7A154647}"/>
              </a:ext>
            </a:extLst>
          </p:cNvPr>
          <p:cNvGrpSpPr/>
          <p:nvPr/>
        </p:nvGrpSpPr>
        <p:grpSpPr>
          <a:xfrm>
            <a:off x="547141" y="690223"/>
            <a:ext cx="10913983" cy="5477553"/>
            <a:chOff x="547141" y="690223"/>
            <a:chExt cx="10913983" cy="547755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8F081-5355-40EC-AD29-EDBD00F3DC7C}"/>
                </a:ext>
              </a:extLst>
            </p:cNvPr>
            <p:cNvGrpSpPr/>
            <p:nvPr/>
          </p:nvGrpSpPr>
          <p:grpSpPr>
            <a:xfrm>
              <a:off x="547141" y="1513366"/>
              <a:ext cx="4047165" cy="2102637"/>
              <a:chOff x="580572" y="1201474"/>
              <a:chExt cx="4047165" cy="210263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4E14-7044-4D0B-B340-A1C53BBE9269}"/>
                  </a:ext>
                </a:extLst>
              </p:cNvPr>
              <p:cNvSpPr/>
              <p:nvPr/>
            </p:nvSpPr>
            <p:spPr>
              <a:xfrm>
                <a:off x="580572" y="1201474"/>
                <a:ext cx="40196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1"/>
                    </a:solidFill>
                  </a:rPr>
                  <a:t>Business Model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394646-77AF-4E02-BDB4-7925F363F4C7}"/>
                  </a:ext>
                </a:extLst>
              </p:cNvPr>
              <p:cNvSpPr/>
              <p:nvPr/>
            </p:nvSpPr>
            <p:spPr>
              <a:xfrm>
                <a:off x="608098" y="2657780"/>
                <a:ext cx="40196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take a 10% commission on each transaction.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D50A3C-11AB-4E63-B7D5-CAB629C1BEB8}"/>
                </a:ext>
              </a:extLst>
            </p:cNvPr>
            <p:cNvGrpSpPr/>
            <p:nvPr/>
          </p:nvGrpSpPr>
          <p:grpSpPr>
            <a:xfrm>
              <a:off x="2853128" y="690223"/>
              <a:ext cx="8607996" cy="5477553"/>
              <a:chOff x="2615728" y="690223"/>
              <a:chExt cx="8607996" cy="54775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BA06346-63B5-4FA4-9354-F6998E8174BC}"/>
                  </a:ext>
                </a:extLst>
              </p:cNvPr>
              <p:cNvGrpSpPr/>
              <p:nvPr/>
            </p:nvGrpSpPr>
            <p:grpSpPr>
              <a:xfrm>
                <a:off x="2615728" y="690223"/>
                <a:ext cx="6960543" cy="5477553"/>
                <a:chOff x="2440504" y="690223"/>
                <a:chExt cx="6960543" cy="547755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5733B7B-4AA9-48FB-82A3-FFD526DF54CB}"/>
                    </a:ext>
                  </a:extLst>
                </p:cNvPr>
                <p:cNvGrpSpPr/>
                <p:nvPr/>
              </p:nvGrpSpPr>
              <p:grpSpPr>
                <a:xfrm>
                  <a:off x="2440504" y="690223"/>
                  <a:ext cx="6960543" cy="5477553"/>
                  <a:chOff x="2440504" y="690223"/>
                  <a:chExt cx="6960543" cy="5477553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23592F59-1726-4173-9192-111EF8CE6A10}"/>
                      </a:ext>
                    </a:extLst>
                  </p:cNvPr>
                  <p:cNvSpPr/>
                  <p:nvPr/>
                </p:nvSpPr>
                <p:spPr>
                  <a:xfrm>
                    <a:off x="2440504" y="4341925"/>
                    <a:ext cx="2320181" cy="1825851"/>
                  </a:xfrm>
                  <a:prstGeom prst="roundRect">
                    <a:avLst>
                      <a:gd name="adj" fmla="val 7053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FB8873FF-28F9-43B8-8285-68D9F58E7D16}"/>
                      </a:ext>
                    </a:extLst>
                  </p:cNvPr>
                  <p:cNvSpPr/>
                  <p:nvPr/>
                </p:nvSpPr>
                <p:spPr>
                  <a:xfrm>
                    <a:off x="4760685" y="2516074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56FA8AEA-FAB5-4F43-950A-24C0C3B229F6}"/>
                      </a:ext>
                    </a:extLst>
                  </p:cNvPr>
                  <p:cNvSpPr/>
                  <p:nvPr/>
                </p:nvSpPr>
                <p:spPr>
                  <a:xfrm>
                    <a:off x="7080866" y="690223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0" name="object 9">
                    <a:extLst>
                      <a:ext uri="{FF2B5EF4-FFF2-40B4-BE49-F238E27FC236}">
                        <a16:creationId xmlns:a16="http://schemas.microsoft.com/office/drawing/2014/main" id="{37C55964-8596-459F-831E-D3035140DC97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978" y="5028790"/>
                    <a:ext cx="1645231" cy="62773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sz="4000" b="1" spc="-10" dirty="0">
                        <a:solidFill>
                          <a:srgbClr val="FFFFFF"/>
                        </a:solidFill>
                        <a:latin typeface="+mj-lt"/>
                        <a:cs typeface="Carlito"/>
                      </a:rPr>
                      <a:t>10.6M</a:t>
                    </a:r>
                    <a:endParaRPr sz="4000" dirty="0"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1" name="object 10">
                    <a:extLst>
                      <a:ext uri="{FF2B5EF4-FFF2-40B4-BE49-F238E27FC236}">
                        <a16:creationId xmlns:a16="http://schemas.microsoft.com/office/drawing/2014/main" id="{1C88B300-7512-41E9-8FC8-A47694FA0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890" y="3050221"/>
                    <a:ext cx="1281030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2" name="object 11">
                    <a:extLst>
                      <a:ext uri="{FF2B5EF4-FFF2-40B4-BE49-F238E27FC236}">
                        <a16:creationId xmlns:a16="http://schemas.microsoft.com/office/drawing/2014/main" id="{CCE859EC-543A-434D-ABB1-3C6826429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342748" y="1224370"/>
                    <a:ext cx="1937267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$200M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</p:grpSp>
            <p:sp>
              <p:nvSpPr>
                <p:cNvPr id="18" name="object 238">
                  <a:extLst>
                    <a:ext uri="{FF2B5EF4-FFF2-40B4-BE49-F238E27FC236}">
                      <a16:creationId xmlns:a16="http://schemas.microsoft.com/office/drawing/2014/main" id="{4FA95A8D-C6D7-4AB6-A04A-1C06E4F42C3B}"/>
                    </a:ext>
                  </a:extLst>
                </p:cNvPr>
                <p:cNvSpPr/>
                <p:nvPr/>
              </p:nvSpPr>
              <p:spPr>
                <a:xfrm rot="9284776" flipH="1">
                  <a:off x="4465929" y="4390592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" name="object 238">
                  <a:extLst>
                    <a:ext uri="{FF2B5EF4-FFF2-40B4-BE49-F238E27FC236}">
                      <a16:creationId xmlns:a16="http://schemas.microsoft.com/office/drawing/2014/main" id="{A1D746B1-A840-47C4-BC36-C7B7DE770BBF}"/>
                    </a:ext>
                  </a:extLst>
                </p:cNvPr>
                <p:cNvSpPr/>
                <p:nvPr/>
              </p:nvSpPr>
              <p:spPr>
                <a:xfrm rot="9284776" flipH="1">
                  <a:off x="6767640" y="2587226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314876-A5CC-4CAB-85CA-506961FE53DC}"/>
                  </a:ext>
                </a:extLst>
              </p:cNvPr>
              <p:cNvGrpSpPr/>
              <p:nvPr/>
            </p:nvGrpSpPr>
            <p:grpSpPr>
              <a:xfrm>
                <a:off x="5132758" y="5028790"/>
                <a:ext cx="2008563" cy="770492"/>
                <a:chOff x="5690684" y="2188326"/>
                <a:chExt cx="2008563" cy="77049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28446F-7C40-42C6-97ED-6BC8019F8DF5}"/>
                    </a:ext>
                  </a:extLst>
                </p:cNvPr>
                <p:cNvSpPr/>
                <p:nvPr/>
              </p:nvSpPr>
              <p:spPr>
                <a:xfrm>
                  <a:off x="5690684" y="2188326"/>
                  <a:ext cx="2008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Trips W/AB&amp;B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99383E7-1025-47B7-BCA2-988803DE28BC}"/>
                    </a:ext>
                  </a:extLst>
                </p:cNvPr>
                <p:cNvSpPr/>
                <p:nvPr/>
              </p:nvSpPr>
              <p:spPr>
                <a:xfrm>
                  <a:off x="5690684" y="2589486"/>
                  <a:ext cx="1689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Share of Market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1740FA-FA4D-450F-BD0A-C43CCB805214}"/>
                  </a:ext>
                </a:extLst>
              </p:cNvPr>
              <p:cNvGrpSpPr/>
              <p:nvPr/>
            </p:nvGrpSpPr>
            <p:grpSpPr>
              <a:xfrm>
                <a:off x="7517972" y="3043752"/>
                <a:ext cx="2158540" cy="770492"/>
                <a:chOff x="8323613" y="2116948"/>
                <a:chExt cx="2158540" cy="77049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DDDAFC-695D-464C-A2B6-0AA4E28BBA9B}"/>
                    </a:ext>
                  </a:extLst>
                </p:cNvPr>
                <p:cNvSpPr/>
                <p:nvPr/>
              </p:nvSpPr>
              <p:spPr>
                <a:xfrm>
                  <a:off x="8323613" y="2116948"/>
                  <a:ext cx="11678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Avg Fee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87A8FFE-B400-48F0-BFD2-1EDA62025783}"/>
                    </a:ext>
                  </a:extLst>
                </p:cNvPr>
                <p:cNvSpPr/>
                <p:nvPr/>
              </p:nvSpPr>
              <p:spPr>
                <a:xfrm>
                  <a:off x="8323613" y="2518108"/>
                  <a:ext cx="21585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$70/night @ 3 nights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C208BB6-F3C2-4D17-A56E-5366EFDB6BB6}"/>
                  </a:ext>
                </a:extLst>
              </p:cNvPr>
              <p:cNvGrpSpPr/>
              <p:nvPr/>
            </p:nvGrpSpPr>
            <p:grpSpPr>
              <a:xfrm>
                <a:off x="9932217" y="1217901"/>
                <a:ext cx="1291507" cy="770492"/>
                <a:chOff x="8561200" y="2116948"/>
                <a:chExt cx="1291507" cy="77049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2BE3FD8-4CFA-4919-A913-57123108C4E0}"/>
                    </a:ext>
                  </a:extLst>
                </p:cNvPr>
                <p:cNvSpPr/>
                <p:nvPr/>
              </p:nvSpPr>
              <p:spPr>
                <a:xfrm>
                  <a:off x="8561200" y="2116948"/>
                  <a:ext cx="12915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Revenue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7789670-667B-4E14-AAC3-96F4098D8E66}"/>
                    </a:ext>
                  </a:extLst>
                </p:cNvPr>
                <p:cNvSpPr/>
                <p:nvPr/>
              </p:nvSpPr>
              <p:spPr>
                <a:xfrm>
                  <a:off x="8561200" y="2518108"/>
                  <a:ext cx="1191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2008-2011</a:t>
                  </a: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2535397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7">
            <a:extLst>
              <a:ext uri="{FF2B5EF4-FFF2-40B4-BE49-F238E27FC236}">
                <a16:creationId xmlns:a16="http://schemas.microsoft.com/office/drawing/2014/main" id="{E55C1419-6EA9-449B-BF49-538390D3415C}"/>
              </a:ext>
            </a:extLst>
          </p:cNvPr>
          <p:cNvSpPr txBox="1"/>
          <p:nvPr/>
        </p:nvSpPr>
        <p:spPr>
          <a:xfrm>
            <a:off x="5238890" y="1580203"/>
            <a:ext cx="1696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Affordable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6A2B72BA-0B57-4A19-BD7E-E1BD07056E87}"/>
              </a:ext>
            </a:extLst>
          </p:cNvPr>
          <p:cNvSpPr txBox="1"/>
          <p:nvPr/>
        </p:nvSpPr>
        <p:spPr>
          <a:xfrm>
            <a:off x="5484739" y="5914140"/>
            <a:ext cx="1292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Exp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ens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i</a:t>
            </a:r>
            <a:r>
              <a:rPr lang="en-US" b="1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v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ED0612B0-9BB0-4554-AB3E-C53F6DC4DE8D}"/>
              </a:ext>
            </a:extLst>
          </p:cNvPr>
          <p:cNvSpPr txBox="1"/>
          <p:nvPr/>
        </p:nvSpPr>
        <p:spPr>
          <a:xfrm>
            <a:off x="9838902" y="3535708"/>
            <a:ext cx="1896110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Online</a:t>
            </a:r>
            <a:r>
              <a:rPr lang="en-US" b="1" spc="-2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 </a:t>
            </a: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Transaction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4AC760B8-FD7F-4EB9-A210-88F5B3FFC373}"/>
              </a:ext>
            </a:extLst>
          </p:cNvPr>
          <p:cNvSpPr txBox="1"/>
          <p:nvPr/>
        </p:nvSpPr>
        <p:spPr>
          <a:xfrm>
            <a:off x="456987" y="3540715"/>
            <a:ext cx="195135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Offline</a:t>
            </a:r>
            <a:r>
              <a:rPr lang="en-US" b="1" spc="-2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 </a:t>
            </a: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Transaction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B93347-A9D4-4E15-848E-3BAE3A3D7EF9}"/>
              </a:ext>
            </a:extLst>
          </p:cNvPr>
          <p:cNvGrpSpPr/>
          <p:nvPr/>
        </p:nvGrpSpPr>
        <p:grpSpPr>
          <a:xfrm>
            <a:off x="2924568" y="1911921"/>
            <a:ext cx="2117754" cy="1394176"/>
            <a:chOff x="3818490" y="1310204"/>
            <a:chExt cx="2314955" cy="1524000"/>
          </a:xfrm>
        </p:grpSpPr>
        <p:sp>
          <p:nvSpPr>
            <p:cNvPr id="30" name="object 15">
              <a:extLst>
                <a:ext uri="{FF2B5EF4-FFF2-40B4-BE49-F238E27FC236}">
                  <a16:creationId xmlns:a16="http://schemas.microsoft.com/office/drawing/2014/main" id="{10F5043F-35EE-430C-B2C6-70E9229B1994}"/>
                </a:ext>
              </a:extLst>
            </p:cNvPr>
            <p:cNvSpPr/>
            <p:nvPr/>
          </p:nvSpPr>
          <p:spPr>
            <a:xfrm>
              <a:off x="4284072" y="1936568"/>
              <a:ext cx="1383791" cy="3977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31" name="object 16">
              <a:extLst>
                <a:ext uri="{FF2B5EF4-FFF2-40B4-BE49-F238E27FC236}">
                  <a16:creationId xmlns:a16="http://schemas.microsoft.com/office/drawing/2014/main" id="{042B6E93-F494-402F-B081-77B9C5117DB6}"/>
                </a:ext>
              </a:extLst>
            </p:cNvPr>
            <p:cNvSpPr/>
            <p:nvPr/>
          </p:nvSpPr>
          <p:spPr>
            <a:xfrm>
              <a:off x="4531722" y="1310204"/>
              <a:ext cx="888491" cy="560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584C7C76-5FB8-4213-88B9-88246BD1ED38}"/>
                </a:ext>
              </a:extLst>
            </p:cNvPr>
            <p:cNvSpPr/>
            <p:nvPr/>
          </p:nvSpPr>
          <p:spPr>
            <a:xfrm>
              <a:off x="3818490" y="2399865"/>
              <a:ext cx="2314955" cy="4343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algn="ctr"/>
              <a:endParaRPr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F113707-3810-40AE-A1FF-53FAEAEE9150}"/>
              </a:ext>
            </a:extLst>
          </p:cNvPr>
          <p:cNvGrpSpPr/>
          <p:nvPr/>
        </p:nvGrpSpPr>
        <p:grpSpPr>
          <a:xfrm>
            <a:off x="3355557" y="4553195"/>
            <a:ext cx="1255776" cy="960016"/>
            <a:chOff x="3818490" y="4490792"/>
            <a:chExt cx="1255776" cy="960016"/>
          </a:xfrm>
        </p:grpSpPr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62E0D305-55B2-42EA-BEE3-3973DF830412}"/>
                </a:ext>
              </a:extLst>
            </p:cNvPr>
            <p:cNvSpPr/>
            <p:nvPr/>
          </p:nvSpPr>
          <p:spPr>
            <a:xfrm>
              <a:off x="3818490" y="4490792"/>
              <a:ext cx="1255776" cy="429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9">
              <a:extLst>
                <a:ext uri="{FF2B5EF4-FFF2-40B4-BE49-F238E27FC236}">
                  <a16:creationId xmlns:a16="http://schemas.microsoft.com/office/drawing/2014/main" id="{EDB50A11-F74F-4D41-8FDD-6EE1FFB4E567}"/>
                </a:ext>
              </a:extLst>
            </p:cNvPr>
            <p:cNvSpPr/>
            <p:nvPr/>
          </p:nvSpPr>
          <p:spPr>
            <a:xfrm>
              <a:off x="3818490" y="5016469"/>
              <a:ext cx="1221909" cy="4343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14">
            <a:extLst>
              <a:ext uri="{FF2B5EF4-FFF2-40B4-BE49-F238E27FC236}">
                <a16:creationId xmlns:a16="http://schemas.microsoft.com/office/drawing/2014/main" id="{CD327510-4B8E-4B3F-90D4-9415CE27E5A3}"/>
              </a:ext>
            </a:extLst>
          </p:cNvPr>
          <p:cNvSpPr/>
          <p:nvPr/>
        </p:nvSpPr>
        <p:spPr>
          <a:xfrm>
            <a:off x="7646270" y="4851480"/>
            <a:ext cx="1729739" cy="4617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1CB3D7-A68A-4F65-A55C-E2C85921E251}"/>
              </a:ext>
            </a:extLst>
          </p:cNvPr>
          <p:cNvSpPr/>
          <p:nvPr/>
        </p:nvSpPr>
        <p:spPr>
          <a:xfrm>
            <a:off x="2952207" y="238923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54331E-545B-4550-AC36-0C6478614D9C}"/>
              </a:ext>
            </a:extLst>
          </p:cNvPr>
          <p:cNvCxnSpPr/>
          <p:nvPr/>
        </p:nvCxnSpPr>
        <p:spPr>
          <a:xfrm flipH="1">
            <a:off x="6078677" y="1975643"/>
            <a:ext cx="17324" cy="3904994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BC9951-1137-4C91-9744-D3D78E302ECD}"/>
              </a:ext>
            </a:extLst>
          </p:cNvPr>
          <p:cNvCxnSpPr/>
          <p:nvPr/>
        </p:nvCxnSpPr>
        <p:spPr>
          <a:xfrm>
            <a:off x="2222785" y="3856014"/>
            <a:ext cx="7703830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7973388" y="2267525"/>
            <a:ext cx="661342" cy="731264"/>
          </a:xfrm>
          <a:prstGeom prst="rect">
            <a:avLst/>
          </a:prstGeom>
        </p:spPr>
      </p:pic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920955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370830" y="2068301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82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216063" y="804203"/>
            <a:ext cx="797481" cy="3256195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>
                <a:solidFill>
                  <a:schemeClr val="bg1"/>
                </a:solidFill>
              </a:rPr>
              <a:t>Market Adoption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5888296" y="-2483906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273725" y="2078840"/>
            <a:ext cx="10189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79429" y="2982673"/>
            <a:ext cx="2207523" cy="1824901"/>
            <a:chOff x="1411410" y="3802106"/>
            <a:chExt cx="2207523" cy="18249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11410" y="3802106"/>
              <a:ext cx="1899746" cy="307777"/>
              <a:chOff x="1408014" y="3619023"/>
              <a:chExt cx="1899746" cy="3077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57607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Octoberfest (6M) 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06C33C6-C009-415A-8299-E5B26D063C30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34B3F33-D329-4F42-984D-B49BCD96AA48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E639F3A3-80E4-4CC0-8DA3-EAFE8F0682BA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11410" y="4181387"/>
              <a:ext cx="1741050" cy="307777"/>
              <a:chOff x="1408014" y="3619023"/>
              <a:chExt cx="1741050" cy="30777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4173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Cebit (700,000)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B974AB1-A583-4FAF-88CF-8C4E269C7AA2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A26D9804-6ADE-4E9B-ADC8-31870EAC49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27A34A1-F200-46C3-A2E2-D91578889A0E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12E2731-B4E2-4603-9C6C-1F6D62048B3B}"/>
                </a:ext>
              </a:extLst>
            </p:cNvPr>
            <p:cNvGrpSpPr/>
            <p:nvPr/>
          </p:nvGrpSpPr>
          <p:grpSpPr>
            <a:xfrm>
              <a:off x="1411410" y="4560668"/>
              <a:ext cx="1890128" cy="307777"/>
              <a:chOff x="1408014" y="3619023"/>
              <a:chExt cx="1890128" cy="307777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DF434BC-D49F-4B6E-89C4-16256F9B757D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56645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Summerfest (1M)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0EDC977-DB5C-4A73-9020-2122E17A37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7A56BB1-6AA5-4A9E-AE50-45A6BCFD6D42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EAC185E-DD6C-47B6-BE32-9026DE0C9C23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DA416A-1EEB-4CBF-8D06-047ECAEC518C}"/>
                </a:ext>
              </a:extLst>
            </p:cNvPr>
            <p:cNvGrpSpPr/>
            <p:nvPr/>
          </p:nvGrpSpPr>
          <p:grpSpPr>
            <a:xfrm>
              <a:off x="1411410" y="4939949"/>
              <a:ext cx="1646472" cy="307777"/>
              <a:chOff x="1408014" y="3619023"/>
              <a:chExt cx="1646472" cy="307777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8F3A316-F0EF-40B5-8244-67829FFAD95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32279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Eurocup(3M+)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6405DCA1-843F-43DE-AE10-3D512BE45B41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D290C7DA-DC90-4B9E-89FA-E5DEB0AF96DC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347818E6-A29C-4FDE-922E-6A635E1F5BA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04D98CB-9139-44AA-BA32-26707A8D8FA0}"/>
                </a:ext>
              </a:extLst>
            </p:cNvPr>
            <p:cNvGrpSpPr/>
            <p:nvPr/>
          </p:nvGrpSpPr>
          <p:grpSpPr>
            <a:xfrm>
              <a:off x="1411410" y="5319230"/>
              <a:ext cx="2207523" cy="307777"/>
              <a:chOff x="1408014" y="3619023"/>
              <a:chExt cx="2207523" cy="307777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C819AD-0A82-4E59-8D87-F24E564F6DE0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188384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Mardi Gras (800,000)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08021EA-957B-4542-B0DE-9EBCA730C72C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8180D769-2C43-4731-B06B-DFE57CFD12F0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78D10F82-4160-4520-88FA-87BAE933C3FD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5E745D-8A95-4A77-8EC7-1BEC80DBEA4A}"/>
              </a:ext>
            </a:extLst>
          </p:cNvPr>
          <p:cNvGrpSpPr/>
          <p:nvPr/>
        </p:nvGrpSpPr>
        <p:grpSpPr>
          <a:xfrm>
            <a:off x="5693699" y="2068301"/>
            <a:ext cx="2074607" cy="708937"/>
            <a:chOff x="1506873" y="2622789"/>
            <a:chExt cx="2074607" cy="70893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4D687E-38A1-4C36-BF96-E569B9787B0D}"/>
                </a:ext>
              </a:extLst>
            </p:cNvPr>
            <p:cNvSpPr/>
            <p:nvPr/>
          </p:nvSpPr>
          <p:spPr>
            <a:xfrm>
              <a:off x="1506873" y="2622789"/>
              <a:ext cx="17876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Partnerships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4635B8D-C553-4DEA-9795-65A8AAD08E1A}"/>
                </a:ext>
              </a:extLst>
            </p:cNvPr>
            <p:cNvSpPr/>
            <p:nvPr/>
          </p:nvSpPr>
          <p:spPr>
            <a:xfrm>
              <a:off x="1506873" y="3023949"/>
              <a:ext cx="20746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Cheap/alternative travel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71ABE2-ACA0-43A9-918D-1E295AA51D17}"/>
              </a:ext>
            </a:extLst>
          </p:cNvPr>
          <p:cNvGrpSpPr/>
          <p:nvPr/>
        </p:nvGrpSpPr>
        <p:grpSpPr>
          <a:xfrm>
            <a:off x="5227791" y="2958999"/>
            <a:ext cx="1096514" cy="1808158"/>
            <a:chOff x="6182146" y="3840451"/>
            <a:chExt cx="1096514" cy="180815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97C71C-8D87-47CB-87AF-90D7EB0A8D8A}"/>
                </a:ext>
              </a:extLst>
            </p:cNvPr>
            <p:cNvGrpSpPr/>
            <p:nvPr/>
          </p:nvGrpSpPr>
          <p:grpSpPr>
            <a:xfrm>
              <a:off x="6182146" y="3840451"/>
              <a:ext cx="986997" cy="338554"/>
              <a:chOff x="1408014" y="3619023"/>
              <a:chExt cx="986997" cy="3385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00E1EF-460E-4EB2-A3C6-6F0DEAE7E73B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6633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Kayak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52AB2E9-71CF-440A-8D19-C0C59F433C0B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F8CB223-2A7D-4D1B-AC73-B7E6606AB10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FC2A189-EDA9-45DE-A0C2-9BCC704FEB8C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928665E-EABE-4F89-8123-6E4500E2F88F}"/>
                </a:ext>
              </a:extLst>
            </p:cNvPr>
            <p:cNvGrpSpPr/>
            <p:nvPr/>
          </p:nvGrpSpPr>
          <p:grpSpPr>
            <a:xfrm>
              <a:off x="6182146" y="4575302"/>
              <a:ext cx="1021301" cy="338554"/>
              <a:chOff x="1408014" y="3619023"/>
              <a:chExt cx="1021301" cy="338554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79E8693-E278-4ECF-8A10-174E827031C6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69762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Orbitz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5BFEFBE9-7628-4AFC-A112-CA0DB1A08C8D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18DB47EF-FE99-4149-A73D-F9C02D3A2299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EC7A80D1-A6B5-43E6-AF17-8304A6C9E6FD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B0D3A31-152E-4B17-8B79-3C5282AEDDC8}"/>
                </a:ext>
              </a:extLst>
            </p:cNvPr>
            <p:cNvGrpSpPr/>
            <p:nvPr/>
          </p:nvGrpSpPr>
          <p:grpSpPr>
            <a:xfrm>
              <a:off x="6182146" y="5310055"/>
              <a:ext cx="1096514" cy="338554"/>
              <a:chOff x="1408014" y="3619023"/>
              <a:chExt cx="1096514" cy="33855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AA5EE62-DF05-4906-9B24-D255F440000B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77284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Goloco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92833AB-E517-41C1-A4FC-68A3AB22C855}"/>
                  </a:ext>
                </a:extLst>
              </p:cNvPr>
              <p:cNvGrpSpPr/>
              <p:nvPr/>
            </p:nvGrpSpPr>
            <p:grpSpPr>
              <a:xfrm>
                <a:off x="1408014" y="3689441"/>
                <a:ext cx="197718" cy="197718"/>
                <a:chOff x="6357599" y="3487851"/>
                <a:chExt cx="197718" cy="197718"/>
              </a:xfrm>
            </p:grpSpPr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3B71E085-3D60-4769-986B-B353CF2A759A}"/>
                    </a:ext>
                  </a:extLst>
                </p:cNvPr>
                <p:cNvSpPr/>
                <p:nvPr/>
              </p:nvSpPr>
              <p:spPr>
                <a:xfrm>
                  <a:off x="6357599" y="3487851"/>
                  <a:ext cx="197718" cy="19771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D35E16D8-273D-40CB-858B-9177A330DF76}"/>
                    </a:ext>
                  </a:extLst>
                </p:cNvPr>
                <p:cNvSpPr/>
                <p:nvPr/>
              </p:nvSpPr>
              <p:spPr>
                <a:xfrm>
                  <a:off x="6404327" y="3545572"/>
                  <a:ext cx="104261" cy="82276"/>
                </a:xfrm>
                <a:custGeom>
                  <a:avLst/>
                  <a:gdLst>
                    <a:gd name="connsiteX0" fmla="*/ 184979 w 231945"/>
                    <a:gd name="connsiteY0" fmla="*/ 8066 h 183036"/>
                    <a:gd name="connsiteX1" fmla="*/ 76429 w 231945"/>
                    <a:gd name="connsiteY1" fmla="*/ 116613 h 183036"/>
                    <a:gd name="connsiteX2" fmla="*/ 46967 w 231945"/>
                    <a:gd name="connsiteY2" fmla="*/ 87151 h 183036"/>
                    <a:gd name="connsiteX3" fmla="*/ 8054 w 231945"/>
                    <a:gd name="connsiteY3" fmla="*/ 87151 h 183036"/>
                    <a:gd name="connsiteX4" fmla="*/ 8054 w 231945"/>
                    <a:gd name="connsiteY4" fmla="*/ 126057 h 183036"/>
                    <a:gd name="connsiteX5" fmla="*/ 56977 w 231945"/>
                    <a:gd name="connsiteY5" fmla="*/ 174980 h 183036"/>
                    <a:gd name="connsiteX6" fmla="*/ 76429 w 231945"/>
                    <a:gd name="connsiteY6" fmla="*/ 183037 h 183036"/>
                    <a:gd name="connsiteX7" fmla="*/ 95882 w 231945"/>
                    <a:gd name="connsiteY7" fmla="*/ 174980 h 183036"/>
                    <a:gd name="connsiteX8" fmla="*/ 223892 w 231945"/>
                    <a:gd name="connsiteY8" fmla="*/ 46972 h 183036"/>
                    <a:gd name="connsiteX9" fmla="*/ 223892 w 231945"/>
                    <a:gd name="connsiteY9" fmla="*/ 8066 h 183036"/>
                    <a:gd name="connsiteX10" fmla="*/ 184979 w 231945"/>
                    <a:gd name="connsiteY10" fmla="*/ 8066 h 183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1945" h="183036">
                      <a:moveTo>
                        <a:pt x="184979" y="8066"/>
                      </a:moveTo>
                      <a:lnTo>
                        <a:pt x="76429" y="116613"/>
                      </a:lnTo>
                      <a:lnTo>
                        <a:pt x="46967" y="87151"/>
                      </a:lnTo>
                      <a:cubicBezTo>
                        <a:pt x="36221" y="76405"/>
                        <a:pt x="18801" y="76405"/>
                        <a:pt x="8054" y="87151"/>
                      </a:cubicBezTo>
                      <a:cubicBezTo>
                        <a:pt x="-2685" y="97897"/>
                        <a:pt x="-2685" y="115318"/>
                        <a:pt x="8054" y="126057"/>
                      </a:cubicBezTo>
                      <a:lnTo>
                        <a:pt x="56977" y="174980"/>
                      </a:lnTo>
                      <a:cubicBezTo>
                        <a:pt x="62350" y="180353"/>
                        <a:pt x="69391" y="183037"/>
                        <a:pt x="76429" y="183037"/>
                      </a:cubicBezTo>
                      <a:cubicBezTo>
                        <a:pt x="83470" y="183037"/>
                        <a:pt x="90510" y="180353"/>
                        <a:pt x="95882" y="174980"/>
                      </a:cubicBezTo>
                      <a:lnTo>
                        <a:pt x="223892" y="46972"/>
                      </a:lnTo>
                      <a:cubicBezTo>
                        <a:pt x="234630" y="36226"/>
                        <a:pt x="234630" y="18805"/>
                        <a:pt x="223892" y="8066"/>
                      </a:cubicBezTo>
                      <a:cubicBezTo>
                        <a:pt x="213146" y="-2689"/>
                        <a:pt x="195724" y="-2689"/>
                        <a:pt x="184979" y="806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8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07B7078-EC2A-4FB6-AEDD-FCA5C3F56CBD}"/>
              </a:ext>
            </a:extLst>
          </p:cNvPr>
          <p:cNvGrpSpPr/>
          <p:nvPr/>
        </p:nvGrpSpPr>
        <p:grpSpPr>
          <a:xfrm>
            <a:off x="8961712" y="2078840"/>
            <a:ext cx="1786066" cy="708937"/>
            <a:chOff x="1506873" y="2622789"/>
            <a:chExt cx="1786066" cy="70893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1FC3892-3F80-4A54-A189-2B38A4D88580}"/>
                </a:ext>
              </a:extLst>
            </p:cNvPr>
            <p:cNvSpPr/>
            <p:nvPr/>
          </p:nvSpPr>
          <p:spPr>
            <a:xfrm>
              <a:off x="1506873" y="2622789"/>
              <a:ext cx="132542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Craigslist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7D5DF1-A8F8-49DD-AC22-F7CA9146B9EA}"/>
                </a:ext>
              </a:extLst>
            </p:cNvPr>
            <p:cNvSpPr/>
            <p:nvPr/>
          </p:nvSpPr>
          <p:spPr>
            <a:xfrm>
              <a:off x="1506873" y="3023949"/>
              <a:ext cx="178606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Dual posting feature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28870643-8FDA-4276-9C5C-1F5B12676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57" y="2129256"/>
            <a:ext cx="562825" cy="56282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594C71A-C333-4A0D-8D0B-25953C309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47" y="2129713"/>
            <a:ext cx="562825" cy="56282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12AA743-06B8-4AAA-B346-B7F1B70F5E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55" y="2129256"/>
            <a:ext cx="562825" cy="56282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8856D7B-C3D1-47C4-80CA-42D3345A5F33}"/>
              </a:ext>
            </a:extLst>
          </p:cNvPr>
          <p:cNvSpPr/>
          <p:nvPr/>
        </p:nvSpPr>
        <p:spPr>
          <a:xfrm>
            <a:off x="2273725" y="2480000"/>
            <a:ext cx="19345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events monthly</a:t>
            </a:r>
          </a:p>
        </p:txBody>
      </p: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396594" y="588782"/>
            <a:ext cx="11398812" cy="4916667"/>
            <a:chOff x="396594" y="533289"/>
            <a:chExt cx="11398812" cy="491666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96594" y="1724851"/>
              <a:ext cx="11398812" cy="3725105"/>
              <a:chOff x="576303" y="1510145"/>
              <a:chExt cx="11398812" cy="372510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576303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6AC6AE2-0BF8-420D-9551-48D7864E3D1A}"/>
                  </a:ext>
                </a:extLst>
              </p:cNvPr>
              <p:cNvSpPr/>
              <p:nvPr/>
            </p:nvSpPr>
            <p:spPr>
              <a:xfrm>
                <a:off x="3474245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BC92E86-ABCD-4FCF-B3A4-815DA2260106}"/>
                  </a:ext>
                </a:extLst>
              </p:cNvPr>
              <p:cNvSpPr/>
              <p:nvPr/>
            </p:nvSpPr>
            <p:spPr>
              <a:xfrm>
                <a:off x="6372187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09477721-E7CC-4AE3-97F4-320FF8264414}"/>
                  </a:ext>
                </a:extLst>
              </p:cNvPr>
              <p:cNvSpPr/>
              <p:nvPr/>
            </p:nvSpPr>
            <p:spPr>
              <a:xfrm>
                <a:off x="9253932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0E18D99-A73B-4394-B681-6117D2C58C85}"/>
                  </a:ext>
                </a:extLst>
              </p:cNvPr>
              <p:cNvGrpSpPr/>
              <p:nvPr/>
            </p:nvGrpSpPr>
            <p:grpSpPr>
              <a:xfrm>
                <a:off x="753062" y="3071479"/>
                <a:ext cx="10995947" cy="2047074"/>
                <a:chOff x="753062" y="3015189"/>
                <a:chExt cx="10995947" cy="204707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4174B3D-92EF-42D2-A4CC-DF71C6EECBA6}"/>
                    </a:ext>
                  </a:extLst>
                </p:cNvPr>
                <p:cNvGrpSpPr/>
                <p:nvPr/>
              </p:nvGrpSpPr>
              <p:grpSpPr>
                <a:xfrm>
                  <a:off x="753062" y="3015189"/>
                  <a:ext cx="2367664" cy="1837894"/>
                  <a:chOff x="1341518" y="3641229"/>
                  <a:chExt cx="2367664" cy="1837894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F7AC5A4-E949-4E74-9F34-08DA5A0749ED}"/>
                      </a:ext>
                    </a:extLst>
                  </p:cNvPr>
                  <p:cNvSpPr/>
                  <p:nvPr/>
                </p:nvSpPr>
                <p:spPr>
                  <a:xfrm>
                    <a:off x="1848722" y="3641229"/>
                    <a:ext cx="135325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Joe Gebbia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62D3A7E7-3999-4194-870D-9AE3F014CF00}"/>
                      </a:ext>
                    </a:extLst>
                  </p:cNvPr>
                  <p:cNvSpPr/>
                  <p:nvPr/>
                </p:nvSpPr>
                <p:spPr>
                  <a:xfrm>
                    <a:off x="1446744" y="3992054"/>
                    <a:ext cx="21572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User Interface &amp; PR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19D981E3-3BFF-4A88-BC1C-D14685BE2F8F}"/>
                      </a:ext>
                    </a:extLst>
                  </p:cNvPr>
                  <p:cNvSpPr/>
                  <p:nvPr/>
                </p:nvSpPr>
                <p:spPr>
                  <a:xfrm>
                    <a:off x="1341518" y="4463460"/>
                    <a:ext cx="2367664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Holds a patent for his product, Critbuns(R). Has dual BFA's in graphic design and industrial design from Rhode Island School of Design (RISD).</a:t>
                    </a: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FC9806F-3874-4B87-A1FF-4CADE157A803}"/>
                    </a:ext>
                  </a:extLst>
                </p:cNvPr>
                <p:cNvGrpSpPr/>
                <p:nvPr/>
              </p:nvGrpSpPr>
              <p:grpSpPr>
                <a:xfrm>
                  <a:off x="3557506" y="3039703"/>
                  <a:ext cx="2541278" cy="1899449"/>
                  <a:chOff x="4881152" y="3641229"/>
                  <a:chExt cx="2541278" cy="1899449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1A42FF-FBB8-4C50-A5C5-828C2453DEB0}"/>
                      </a:ext>
                    </a:extLst>
                  </p:cNvPr>
                  <p:cNvSpPr/>
                  <p:nvPr/>
                </p:nvSpPr>
                <p:spPr>
                  <a:xfrm>
                    <a:off x="5373372" y="3641229"/>
                    <a:ext cx="155683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Brian Chesky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C7E87BC-9E85-4922-8BE5-5DFC881C91F6}"/>
                      </a:ext>
                    </a:extLst>
                  </p:cNvPr>
                  <p:cNvSpPr/>
                  <p:nvPr/>
                </p:nvSpPr>
                <p:spPr>
                  <a:xfrm>
                    <a:off x="4881152" y="3992054"/>
                    <a:ext cx="254127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Business Development &amp; Brand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558255F-DC50-46E1-BF8E-0DB67854703F}"/>
                      </a:ext>
                    </a:extLst>
                  </p:cNvPr>
                  <p:cNvSpPr/>
                  <p:nvPr/>
                </p:nvSpPr>
                <p:spPr>
                  <a:xfrm>
                    <a:off x="5095746" y="4709681"/>
                    <a:ext cx="2138857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Founder of Brian Chesky Inc, industrial design consultant. Has a BFA in industrial design from RISD. </a:t>
                    </a: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8000411-F192-41F9-A12E-98F88968473D}"/>
                    </a:ext>
                  </a:extLst>
                </p:cNvPr>
                <p:cNvGrpSpPr/>
                <p:nvPr/>
              </p:nvGrpSpPr>
              <p:grpSpPr>
                <a:xfrm>
                  <a:off x="6598291" y="3039703"/>
                  <a:ext cx="2268973" cy="2022560"/>
                  <a:chOff x="8343868" y="3641229"/>
                  <a:chExt cx="2268973" cy="202256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62FAE3C4-0294-4357-A17E-6ECF699D9DB3}"/>
                      </a:ext>
                    </a:extLst>
                  </p:cNvPr>
                  <p:cNvGrpSpPr/>
                  <p:nvPr/>
                </p:nvGrpSpPr>
                <p:grpSpPr>
                  <a:xfrm>
                    <a:off x="8391165" y="3641229"/>
                    <a:ext cx="2174378" cy="689379"/>
                    <a:chOff x="4153971" y="4270454"/>
                    <a:chExt cx="2174378" cy="689379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4036D1CB-3A36-4008-9CEA-6F1A6609D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3971" y="4270454"/>
                      <a:ext cx="217437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Nathan Blecharcyk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8B118D8D-9466-4D3B-85EA-9A0BF778C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Developer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D960CA26-B21F-47CB-BA83-A5AE620B9C39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20032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Created Facebook Apps "Your neighbors" (75,000 users). Computer Science from Harvard Nate. Worked @ Microsoft, OPNET Technologies and Batiq.</a:t>
                    </a:r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70F07BF-E1FB-4C24-81E5-4C975534E50F}"/>
                    </a:ext>
                  </a:extLst>
                </p:cNvPr>
                <p:cNvGrpSpPr/>
                <p:nvPr/>
              </p:nvGrpSpPr>
              <p:grpSpPr>
                <a:xfrm>
                  <a:off x="9480036" y="3039703"/>
                  <a:ext cx="2268973" cy="1837894"/>
                  <a:chOff x="8343868" y="3641229"/>
                  <a:chExt cx="2268973" cy="1837894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05A8406-B73C-473B-AC56-7573F5DBA61D}"/>
                      </a:ext>
                    </a:extLst>
                  </p:cNvPr>
                  <p:cNvGrpSpPr/>
                  <p:nvPr/>
                </p:nvGrpSpPr>
                <p:grpSpPr>
                  <a:xfrm>
                    <a:off x="8569973" y="3641229"/>
                    <a:ext cx="1816763" cy="689379"/>
                    <a:chOff x="4332779" y="4270454"/>
                    <a:chExt cx="1816763" cy="689379"/>
                  </a:xfrm>
                </p:grpSpPr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41F87CE4-0465-4B90-811E-D5B830BE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9310" y="4270454"/>
                      <a:ext cx="1803699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Michael Seibel</a:t>
                      </a: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0A272FC0-92F0-434F-8C51-5BA543B2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Advisors</a:t>
                      </a:r>
                    </a:p>
                  </p:txBody>
                </p:sp>
              </p:grp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5C924F8-1814-47E1-96B6-38255408E5AE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Michael is the CEO and Co-founder of justin.tv, a San Francisco based venture funded startup that delivers live video to the Internet.</a:t>
                    </a:r>
                  </a:p>
                </p:txBody>
              </p:sp>
            </p:grp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7" name="Picture Placeholder 96">
            <a:extLst>
              <a:ext uri="{FF2B5EF4-FFF2-40B4-BE49-F238E27FC236}">
                <a16:creationId xmlns:a16="http://schemas.microsoft.com/office/drawing/2014/main" id="{A9F3B8CF-3FD6-49C9-9A0C-2A423BCDF9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3C4D2544-56BF-41EF-9E20-5F904D8E47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1" b="16691"/>
          <a:stretch/>
        </p:blipFill>
        <p:spPr/>
      </p:pic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F08FCB8A-2C27-4100-8627-047DC636E4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Placeholder 1034">
            <a:extLst>
              <a:ext uri="{FF2B5EF4-FFF2-40B4-BE49-F238E27FC236}">
                <a16:creationId xmlns:a16="http://schemas.microsoft.com/office/drawing/2014/main" id="{20800BB6-7CEC-44CB-9B1A-835917C998B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3" b="16713"/>
          <a:stretch/>
        </p:blipFill>
        <p:spPr/>
      </p:pic>
      <p:pic>
        <p:nvPicPr>
          <p:cNvPr id="85" name="Picture Placeholder 1036">
            <a:extLst>
              <a:ext uri="{FF2B5EF4-FFF2-40B4-BE49-F238E27FC236}">
                <a16:creationId xmlns:a16="http://schemas.microsoft.com/office/drawing/2014/main" id="{1C2B033C-1397-4EBD-A45C-C93399003B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/>
      </p:pic>
      <p:pic>
        <p:nvPicPr>
          <p:cNvPr id="91" name="Picture Placeholder 1032">
            <a:extLst>
              <a:ext uri="{FF2B5EF4-FFF2-40B4-BE49-F238E27FC236}">
                <a16:creationId xmlns:a16="http://schemas.microsoft.com/office/drawing/2014/main" id="{5A14BCC3-3011-45A7-B43B-E8D4B8F8E3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9" r="16579"/>
          <a:stretch/>
        </p:blipFill>
        <p:spPr/>
      </p:pic>
      <p:pic>
        <p:nvPicPr>
          <p:cNvPr id="1047" name="Picture Placeholder 1046">
            <a:extLst>
              <a:ext uri="{FF2B5EF4-FFF2-40B4-BE49-F238E27FC236}">
                <a16:creationId xmlns:a16="http://schemas.microsoft.com/office/drawing/2014/main" id="{F37058D6-EF6F-4A73-B713-91D3897B2B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2" r="26712"/>
          <a:stretch>
            <a:fillRect/>
          </a:stretch>
        </p:blipFill>
        <p:spPr/>
      </p:pic>
      <p:sp>
        <p:nvSpPr>
          <p:cNvPr id="2" name="Slide Number Placeholder 1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User Testimonial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A6990F-A3B2-4C62-A7EF-103899C34812}"/>
              </a:ext>
            </a:extLst>
          </p:cNvPr>
          <p:cNvSpPr/>
          <p:nvPr/>
        </p:nvSpPr>
        <p:spPr>
          <a:xfrm>
            <a:off x="920918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227FC9-EE7E-4E68-8929-EA765ED4FEB1}"/>
              </a:ext>
            </a:extLst>
          </p:cNvPr>
          <p:cNvSpPr txBox="1"/>
          <p:nvPr/>
        </p:nvSpPr>
        <p:spPr>
          <a:xfrm>
            <a:off x="1108158" y="3768689"/>
            <a:ext cx="236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Emily M,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Austin TX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AA837E-4067-4A72-A134-C644B80C5955}"/>
              </a:ext>
            </a:extLst>
          </p:cNvPr>
          <p:cNvGrpSpPr/>
          <p:nvPr/>
        </p:nvGrpSpPr>
        <p:grpSpPr>
          <a:xfrm>
            <a:off x="1108157" y="4036808"/>
            <a:ext cx="2931999" cy="1076592"/>
            <a:chOff x="7288390" y="4042520"/>
            <a:chExt cx="2931999" cy="10765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40CEAF-7DF1-46BA-B4B4-F0782EC17340}"/>
                </a:ext>
              </a:extLst>
            </p:cNvPr>
            <p:cNvSpPr txBox="1"/>
            <p:nvPr/>
          </p:nvSpPr>
          <p:spPr>
            <a:xfrm>
              <a:off x="7288390" y="4595892"/>
              <a:ext cx="29319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complete success! It is easy to use and made me money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88A09-AD1E-44FE-BEA7-8DB6519F63AF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E941D68-765B-44AF-A7A0-A162397D2480}"/>
              </a:ext>
            </a:extLst>
          </p:cNvPr>
          <p:cNvSpPr/>
          <p:nvPr/>
        </p:nvSpPr>
        <p:spPr>
          <a:xfrm>
            <a:off x="4442762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BB9AD7-FB34-4BE7-95A9-22BC34AA66EA}"/>
              </a:ext>
            </a:extLst>
          </p:cNvPr>
          <p:cNvSpPr txBox="1"/>
          <p:nvPr/>
        </p:nvSpPr>
        <p:spPr>
          <a:xfrm>
            <a:off x="4630003" y="3768689"/>
            <a:ext cx="201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Josue F, Washington DC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66BFC5-C298-4391-A8F4-3CCA6E6A2141}"/>
              </a:ext>
            </a:extLst>
          </p:cNvPr>
          <p:cNvGrpSpPr/>
          <p:nvPr/>
        </p:nvGrpSpPr>
        <p:grpSpPr>
          <a:xfrm>
            <a:off x="4630001" y="4036808"/>
            <a:ext cx="2931999" cy="876345"/>
            <a:chOff x="7288390" y="4042520"/>
            <a:chExt cx="2931999" cy="87634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DC3858-3B5F-4D13-AAC5-11F0F1603072}"/>
                </a:ext>
              </a:extLst>
            </p:cNvPr>
            <p:cNvSpPr txBox="1"/>
            <p:nvPr/>
          </p:nvSpPr>
          <p:spPr>
            <a:xfrm>
              <a:off x="7288390" y="4611088"/>
              <a:ext cx="2931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AirBed &amp; Breakfast freaking rocks!</a:t>
              </a: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AA6C71A-1BE6-42B5-AA75-06E3B1DCF2E9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5BAF6E4-C279-47D8-98EA-7DB7B79D7BE3}"/>
              </a:ext>
            </a:extLst>
          </p:cNvPr>
          <p:cNvSpPr/>
          <p:nvPr/>
        </p:nvSpPr>
        <p:spPr>
          <a:xfrm>
            <a:off x="7964605" y="2334440"/>
            <a:ext cx="3306477" cy="3477340"/>
          </a:xfrm>
          <a:prstGeom prst="roundRect">
            <a:avLst>
              <a:gd name="adj" fmla="val 269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31D817-8318-4C48-804B-15F25530B66E}"/>
              </a:ext>
            </a:extLst>
          </p:cNvPr>
          <p:cNvSpPr txBox="1"/>
          <p:nvPr/>
        </p:nvSpPr>
        <p:spPr>
          <a:xfrm>
            <a:off x="8151845" y="3768689"/>
            <a:ext cx="2162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Dan A, 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Ontario Canada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21F574-B8DF-4B46-9538-2AAFE2CBCC94}"/>
              </a:ext>
            </a:extLst>
          </p:cNvPr>
          <p:cNvGrpSpPr/>
          <p:nvPr/>
        </p:nvGrpSpPr>
        <p:grpSpPr>
          <a:xfrm>
            <a:off x="8151844" y="4036808"/>
            <a:ext cx="2931999" cy="1299897"/>
            <a:chOff x="7288390" y="4042520"/>
            <a:chExt cx="2931999" cy="129989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197ED31-72A7-49DD-A0CF-771744787374}"/>
                </a:ext>
              </a:extLst>
            </p:cNvPr>
            <p:cNvSpPr txBox="1"/>
            <p:nvPr/>
          </p:nvSpPr>
          <p:spPr>
            <a:xfrm>
              <a:off x="7288390" y="4603753"/>
              <a:ext cx="29319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Its about the ideas, the interaction, the people. You don’t get that in a hotel room. </a:t>
              </a: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D720795-A5BF-4AD0-97DD-177CB7A1842D}"/>
                </a:ext>
              </a:extLst>
            </p:cNvPr>
            <p:cNvSpPr/>
            <p:nvPr/>
          </p:nvSpPr>
          <p:spPr>
            <a:xfrm>
              <a:off x="9648650" y="4042520"/>
              <a:ext cx="392153" cy="315225"/>
            </a:xfrm>
            <a:custGeom>
              <a:avLst/>
              <a:gdLst/>
              <a:ahLst/>
              <a:cxnLst/>
              <a:rect l="l" t="t" r="r" b="b"/>
              <a:pathLst>
                <a:path w="152699" h="114793">
                  <a:moveTo>
                    <a:pt x="137991" y="0"/>
                  </a:moveTo>
                  <a:cubicBezTo>
                    <a:pt x="141458" y="0"/>
                    <a:pt x="144258" y="133"/>
                    <a:pt x="146391" y="400"/>
                  </a:cubicBezTo>
                  <a:cubicBezTo>
                    <a:pt x="148524" y="667"/>
                    <a:pt x="150091" y="1167"/>
                    <a:pt x="151091" y="1900"/>
                  </a:cubicBezTo>
                  <a:cubicBezTo>
                    <a:pt x="152091" y="2633"/>
                    <a:pt x="152624" y="3533"/>
                    <a:pt x="152690" y="4600"/>
                  </a:cubicBezTo>
                  <a:cubicBezTo>
                    <a:pt x="152757" y="5666"/>
                    <a:pt x="152457" y="6933"/>
                    <a:pt x="151791" y="8400"/>
                  </a:cubicBezTo>
                  <a:lnTo>
                    <a:pt x="128392" y="62996"/>
                  </a:lnTo>
                  <a:lnTo>
                    <a:pt x="128392" y="93994"/>
                  </a:lnTo>
                  <a:cubicBezTo>
                    <a:pt x="128392" y="98527"/>
                    <a:pt x="127892" y="102161"/>
                    <a:pt x="126892" y="104894"/>
                  </a:cubicBezTo>
                  <a:cubicBezTo>
                    <a:pt x="125892" y="107627"/>
                    <a:pt x="124359" y="109727"/>
                    <a:pt x="122292" y="111193"/>
                  </a:cubicBezTo>
                  <a:cubicBezTo>
                    <a:pt x="120226" y="112660"/>
                    <a:pt x="117559" y="113627"/>
                    <a:pt x="114293" y="114093"/>
                  </a:cubicBezTo>
                  <a:cubicBezTo>
                    <a:pt x="111026" y="114560"/>
                    <a:pt x="107260" y="114793"/>
                    <a:pt x="102993" y="114793"/>
                  </a:cubicBezTo>
                  <a:cubicBezTo>
                    <a:pt x="98594" y="114793"/>
                    <a:pt x="94861" y="114560"/>
                    <a:pt x="91794" y="114093"/>
                  </a:cubicBezTo>
                  <a:cubicBezTo>
                    <a:pt x="88728" y="113627"/>
                    <a:pt x="86195" y="112660"/>
                    <a:pt x="84195" y="111193"/>
                  </a:cubicBezTo>
                  <a:cubicBezTo>
                    <a:pt x="82195" y="109727"/>
                    <a:pt x="80762" y="107627"/>
                    <a:pt x="79895" y="104894"/>
                  </a:cubicBezTo>
                  <a:cubicBezTo>
                    <a:pt x="79028" y="102161"/>
                    <a:pt x="78595" y="98527"/>
                    <a:pt x="78595" y="93994"/>
                  </a:cubicBezTo>
                  <a:cubicBezTo>
                    <a:pt x="78595" y="88928"/>
                    <a:pt x="78828" y="84262"/>
                    <a:pt x="79295" y="79995"/>
                  </a:cubicBezTo>
                  <a:cubicBezTo>
                    <a:pt x="79762" y="75729"/>
                    <a:pt x="80528" y="71662"/>
                    <a:pt x="81595" y="67796"/>
                  </a:cubicBezTo>
                  <a:cubicBezTo>
                    <a:pt x="82661" y="63930"/>
                    <a:pt x="84095" y="60196"/>
                    <a:pt x="85895" y="56597"/>
                  </a:cubicBezTo>
                  <a:cubicBezTo>
                    <a:pt x="87694" y="52997"/>
                    <a:pt x="89861" y="49330"/>
                    <a:pt x="92394" y="45597"/>
                  </a:cubicBezTo>
                  <a:lnTo>
                    <a:pt x="117793" y="7400"/>
                  </a:lnTo>
                  <a:cubicBezTo>
                    <a:pt x="118726" y="6066"/>
                    <a:pt x="119692" y="4933"/>
                    <a:pt x="120692" y="4000"/>
                  </a:cubicBezTo>
                  <a:cubicBezTo>
                    <a:pt x="121692" y="3067"/>
                    <a:pt x="122959" y="2300"/>
                    <a:pt x="124492" y="1700"/>
                  </a:cubicBezTo>
                  <a:cubicBezTo>
                    <a:pt x="126025" y="1100"/>
                    <a:pt x="127859" y="667"/>
                    <a:pt x="129992" y="400"/>
                  </a:cubicBezTo>
                  <a:cubicBezTo>
                    <a:pt x="132125" y="133"/>
                    <a:pt x="134792" y="0"/>
                    <a:pt x="137991" y="0"/>
                  </a:cubicBezTo>
                  <a:close/>
                  <a:moveTo>
                    <a:pt x="59396" y="0"/>
                  </a:moveTo>
                  <a:cubicBezTo>
                    <a:pt x="62863" y="0"/>
                    <a:pt x="65662" y="133"/>
                    <a:pt x="67796" y="400"/>
                  </a:cubicBezTo>
                  <a:cubicBezTo>
                    <a:pt x="69929" y="667"/>
                    <a:pt x="71529" y="1167"/>
                    <a:pt x="72595" y="1900"/>
                  </a:cubicBezTo>
                  <a:cubicBezTo>
                    <a:pt x="73662" y="2633"/>
                    <a:pt x="74195" y="3533"/>
                    <a:pt x="74195" y="4600"/>
                  </a:cubicBezTo>
                  <a:cubicBezTo>
                    <a:pt x="74195" y="5666"/>
                    <a:pt x="73929" y="6933"/>
                    <a:pt x="73395" y="8400"/>
                  </a:cubicBezTo>
                  <a:lnTo>
                    <a:pt x="49797" y="62996"/>
                  </a:lnTo>
                  <a:lnTo>
                    <a:pt x="49797" y="93994"/>
                  </a:lnTo>
                  <a:cubicBezTo>
                    <a:pt x="49797" y="98527"/>
                    <a:pt x="49297" y="102161"/>
                    <a:pt x="48297" y="104894"/>
                  </a:cubicBezTo>
                  <a:cubicBezTo>
                    <a:pt x="47297" y="107627"/>
                    <a:pt x="45764" y="109727"/>
                    <a:pt x="43697" y="111193"/>
                  </a:cubicBezTo>
                  <a:cubicBezTo>
                    <a:pt x="41631" y="112660"/>
                    <a:pt x="38997" y="113627"/>
                    <a:pt x="35798" y="114093"/>
                  </a:cubicBezTo>
                  <a:cubicBezTo>
                    <a:pt x="32598" y="114560"/>
                    <a:pt x="28798" y="114793"/>
                    <a:pt x="24398" y="114793"/>
                  </a:cubicBezTo>
                  <a:cubicBezTo>
                    <a:pt x="19999" y="114793"/>
                    <a:pt x="16265" y="114560"/>
                    <a:pt x="13199" y="114093"/>
                  </a:cubicBezTo>
                  <a:cubicBezTo>
                    <a:pt x="10132" y="113627"/>
                    <a:pt x="7633" y="112660"/>
                    <a:pt x="5699" y="111193"/>
                  </a:cubicBezTo>
                  <a:cubicBezTo>
                    <a:pt x="3766" y="109727"/>
                    <a:pt x="2333" y="107627"/>
                    <a:pt x="1400" y="104894"/>
                  </a:cubicBezTo>
                  <a:cubicBezTo>
                    <a:pt x="466" y="102161"/>
                    <a:pt x="0" y="98527"/>
                    <a:pt x="0" y="93994"/>
                  </a:cubicBezTo>
                  <a:cubicBezTo>
                    <a:pt x="0" y="88928"/>
                    <a:pt x="233" y="84262"/>
                    <a:pt x="700" y="79995"/>
                  </a:cubicBezTo>
                  <a:cubicBezTo>
                    <a:pt x="1166" y="75729"/>
                    <a:pt x="1933" y="71662"/>
                    <a:pt x="3000" y="67796"/>
                  </a:cubicBezTo>
                  <a:cubicBezTo>
                    <a:pt x="4066" y="63930"/>
                    <a:pt x="5499" y="60196"/>
                    <a:pt x="7299" y="56597"/>
                  </a:cubicBezTo>
                  <a:cubicBezTo>
                    <a:pt x="9099" y="52997"/>
                    <a:pt x="11266" y="49330"/>
                    <a:pt x="13799" y="45597"/>
                  </a:cubicBezTo>
                  <a:lnTo>
                    <a:pt x="39397" y="7400"/>
                  </a:lnTo>
                  <a:cubicBezTo>
                    <a:pt x="40331" y="6066"/>
                    <a:pt x="41297" y="4933"/>
                    <a:pt x="42297" y="4000"/>
                  </a:cubicBezTo>
                  <a:cubicBezTo>
                    <a:pt x="43297" y="3067"/>
                    <a:pt x="44564" y="2300"/>
                    <a:pt x="46097" y="1700"/>
                  </a:cubicBezTo>
                  <a:cubicBezTo>
                    <a:pt x="47630" y="1100"/>
                    <a:pt x="49463" y="667"/>
                    <a:pt x="51597" y="400"/>
                  </a:cubicBezTo>
                  <a:cubicBezTo>
                    <a:pt x="53730" y="133"/>
                    <a:pt x="56330" y="0"/>
                    <a:pt x="5939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400"/>
            </a:p>
          </p:txBody>
        </p:sp>
      </p:grpSp>
      <p:sp>
        <p:nvSpPr>
          <p:cNvPr id="26" name="Footer Placeholder 2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891013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2" y="598759"/>
            <a:ext cx="9658816" cy="5660481"/>
            <a:chOff x="1266592" y="583204"/>
            <a:chExt cx="9658816" cy="566048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6EA4970-E63A-4B27-99B3-4ADDCEE3B74D}"/>
                </a:ext>
              </a:extLst>
            </p:cNvPr>
            <p:cNvGrpSpPr/>
            <p:nvPr/>
          </p:nvGrpSpPr>
          <p:grpSpPr>
            <a:xfrm>
              <a:off x="1266592" y="1447227"/>
              <a:ext cx="9658816" cy="4796458"/>
              <a:chOff x="1266592" y="1364099"/>
              <a:chExt cx="9658816" cy="4796458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8658B45-AF47-4691-8CD1-E08C38920C4B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266592" y="2158939"/>
                <a:chExt cx="9658816" cy="400161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C3B0CA4-C759-411B-95B1-D3889F8FE85F}"/>
                    </a:ext>
                  </a:extLst>
                </p:cNvPr>
                <p:cNvGrpSpPr/>
                <p:nvPr/>
              </p:nvGrpSpPr>
              <p:grpSpPr>
                <a:xfrm>
                  <a:off x="1266592" y="2158939"/>
                  <a:ext cx="9658816" cy="4001618"/>
                  <a:chOff x="1468838" y="2158939"/>
                  <a:chExt cx="9658816" cy="4001618"/>
                </a:xfrm>
              </p:grpSpPr>
              <p:grpSp>
                <p:nvGrpSpPr>
                  <p:cNvPr id="2" name="Group 1">
                    <a:extLst>
                      <a:ext uri="{FF2B5EF4-FFF2-40B4-BE49-F238E27FC236}">
                        <a16:creationId xmlns:a16="http://schemas.microsoft.com/office/drawing/2014/main" id="{67D2C28E-B2F2-4131-B643-F99725EC5F9F}"/>
                      </a:ext>
                    </a:extLst>
                  </p:cNvPr>
                  <p:cNvGrpSpPr/>
                  <p:nvPr/>
                </p:nvGrpSpPr>
                <p:grpSpPr>
                  <a:xfrm>
                    <a:off x="7621048" y="2599806"/>
                    <a:ext cx="3506606" cy="3222004"/>
                    <a:chOff x="7621048" y="2599806"/>
                    <a:chExt cx="3506606" cy="3222004"/>
                  </a:xfrm>
                </p:grpSpPr>
                <p:sp>
                  <p:nvSpPr>
                    <p:cNvPr id="3" name="Rectangle: Rounded Corners 2">
                      <a:extLst>
                        <a:ext uri="{FF2B5EF4-FFF2-40B4-BE49-F238E27FC236}">
                          <a16:creationId xmlns:a16="http://schemas.microsoft.com/office/drawing/2014/main" id="{185298B3-7564-426A-B7EB-23BA83966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4" name="Rectangle: Top Corners Rounded 3">
                      <a:extLst>
                        <a:ext uri="{FF2B5EF4-FFF2-40B4-BE49-F238E27FC236}">
                          <a16:creationId xmlns:a16="http://schemas.microsoft.com/office/drawing/2014/main" id="{3678ED55-BEA2-4EAE-85A8-D5510FCA5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21049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46AE21C3-0F9C-483C-B61E-21AC006F545B}"/>
                      </a:ext>
                    </a:extLst>
                  </p:cNvPr>
                  <p:cNvGrpSpPr/>
                  <p:nvPr/>
                </p:nvGrpSpPr>
                <p:grpSpPr>
                  <a:xfrm>
                    <a:off x="1468838" y="2599806"/>
                    <a:ext cx="3506607" cy="3222004"/>
                    <a:chOff x="1468838" y="2599806"/>
                    <a:chExt cx="3506607" cy="3222004"/>
                  </a:xfrm>
                </p:grpSpPr>
                <p:sp>
                  <p:nvSpPr>
                    <p:cNvPr id="13" name="Rectangle: Rounded Corners 12">
                      <a:extLst>
                        <a:ext uri="{FF2B5EF4-FFF2-40B4-BE49-F238E27FC236}">
                          <a16:creationId xmlns:a16="http://schemas.microsoft.com/office/drawing/2014/main" id="{8A5A4785-BA75-4891-ADB1-A183CD3D7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38" y="2599806"/>
                      <a:ext cx="3506605" cy="3222004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14" name="Rectangle: Top Corners Rounded 13">
                      <a:extLst>
                        <a:ext uri="{FF2B5EF4-FFF2-40B4-BE49-F238E27FC236}">
                          <a16:creationId xmlns:a16="http://schemas.microsoft.com/office/drawing/2014/main" id="{0814B1D7-BAF9-4E1C-B83C-CF0FBBB4F3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8840" y="2599806"/>
                      <a:ext cx="3506605" cy="711029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35F4E1D0-AA1E-4D43-AD10-31446489881A}"/>
                      </a:ext>
                    </a:extLst>
                  </p:cNvPr>
                  <p:cNvGrpSpPr/>
                  <p:nvPr/>
                </p:nvGrpSpPr>
                <p:grpSpPr>
                  <a:xfrm>
                    <a:off x="4551544" y="2158939"/>
                    <a:ext cx="3506605" cy="4001618"/>
                    <a:chOff x="4551544" y="2158939"/>
                    <a:chExt cx="3506605" cy="4001618"/>
                  </a:xfrm>
                </p:grpSpPr>
                <p:sp>
                  <p:nvSpPr>
                    <p:cNvPr id="23" name="Rectangle: Rounded Corners 22">
                      <a:extLst>
                        <a:ext uri="{FF2B5EF4-FFF2-40B4-BE49-F238E27FC236}">
                          <a16:creationId xmlns:a16="http://schemas.microsoft.com/office/drawing/2014/main" id="{AECCACA6-9B41-4E99-8117-BF1AF84BE2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4001618"/>
                    </a:xfrm>
                    <a:prstGeom prst="roundRect">
                      <a:avLst>
                        <a:gd name="adj" fmla="val 2153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  <p:sp>
                  <p:nvSpPr>
                    <p:cNvPr id="24" name="Rectangle: Top Corners Rounded 23">
                      <a:extLst>
                        <a:ext uri="{FF2B5EF4-FFF2-40B4-BE49-F238E27FC236}">
                          <a16:creationId xmlns:a16="http://schemas.microsoft.com/office/drawing/2014/main" id="{9FC5714F-D84A-4366-9098-7D7F9D766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51544" y="2158939"/>
                      <a:ext cx="3506605" cy="835223"/>
                    </a:xfrm>
                    <a:prstGeom prst="round2SameRect">
                      <a:avLst>
                        <a:gd name="adj1" fmla="val 10204"/>
                        <a:gd name="adj2" fmla="val 0"/>
                      </a:avLst>
                    </a:pr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 dirty="0">
                        <a:latin typeface="Work Sans" panose="00000500000000000000" pitchFamily="2" charset="0"/>
                      </a:endParaRPr>
                    </a:p>
                  </p:txBody>
                </p:sp>
              </p:grpSp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4E447986-658A-4B0C-AE2C-4D9AE2414D76}"/>
                    </a:ext>
                  </a:extLst>
                </p:cNvPr>
                <p:cNvGrpSpPr/>
                <p:nvPr/>
              </p:nvGrpSpPr>
              <p:grpSpPr>
                <a:xfrm>
                  <a:off x="1729318" y="3792519"/>
                  <a:ext cx="2065636" cy="1547607"/>
                  <a:chOff x="1729318" y="3597435"/>
                  <a:chExt cx="2065636" cy="1547607"/>
                </a:xfrm>
              </p:grpSpPr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2DFFE86-78BF-4AB2-8B26-526568871269}"/>
                      </a:ext>
                    </a:extLst>
                  </p:cNvPr>
                  <p:cNvSpPr txBox="1"/>
                  <p:nvPr/>
                </p:nvSpPr>
                <p:spPr>
                  <a:xfrm>
                    <a:off x="2017381" y="3597435"/>
                    <a:ext cx="1489511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$500K</a:t>
                    </a:r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0538E16A-2E1D-49B1-A638-BF7093D82E8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Initial Investment Opportunity</a:t>
                    </a: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5F5BC65-74F5-45D0-9B84-72DCDF616C6B}"/>
                    </a:ext>
                  </a:extLst>
                </p:cNvPr>
                <p:cNvSpPr txBox="1"/>
                <p:nvPr/>
              </p:nvSpPr>
              <p:spPr>
                <a:xfrm>
                  <a:off x="1843130" y="2724487"/>
                  <a:ext cx="19296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Angel Around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5149F90-CD4A-425C-8382-2C2DFBE41186}"/>
                    </a:ext>
                  </a:extLst>
                </p:cNvPr>
                <p:cNvGrpSpPr/>
                <p:nvPr/>
              </p:nvGrpSpPr>
              <p:grpSpPr>
                <a:xfrm>
                  <a:off x="8357837" y="3792519"/>
                  <a:ext cx="2065636" cy="1270608"/>
                  <a:chOff x="1729318" y="3597435"/>
                  <a:chExt cx="2065636" cy="1270608"/>
                </a:xfrm>
              </p:grpSpPr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1047930-219F-484C-AA12-4743955EEA71}"/>
                      </a:ext>
                    </a:extLst>
                  </p:cNvPr>
                  <p:cNvSpPr txBox="1"/>
                  <p:nvPr/>
                </p:nvSpPr>
                <p:spPr>
                  <a:xfrm>
                    <a:off x="2190505" y="3597435"/>
                    <a:ext cx="1143262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4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$2M</a:t>
                    </a: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C9918781-6503-44CD-A85D-7CCA7C7DA5EE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Over 12 months</a:t>
                    </a:r>
                  </a:p>
                </p:txBody>
              </p:sp>
            </p:grp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08F4243-8BFA-40C1-802A-3704179504EC}"/>
                    </a:ext>
                  </a:extLst>
                </p:cNvPr>
                <p:cNvSpPr txBox="1"/>
                <p:nvPr/>
              </p:nvSpPr>
              <p:spPr>
                <a:xfrm>
                  <a:off x="8790711" y="2724487"/>
                  <a:ext cx="12915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Revenue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C6D9366-A470-4B02-8B6C-5D4F36C180B7}"/>
                    </a:ext>
                  </a:extLst>
                </p:cNvPr>
                <p:cNvSpPr txBox="1"/>
                <p:nvPr/>
              </p:nvSpPr>
              <p:spPr>
                <a:xfrm>
                  <a:off x="5035676" y="2345717"/>
                  <a:ext cx="214321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</a:rPr>
                    <a:t>Trips w/AirB&amp;B</a:t>
                  </a:r>
                </a:p>
              </p:txBody>
            </p: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AC23A9A2-F81B-410A-8610-931214019C0D}"/>
                    </a:ext>
                  </a:extLst>
                </p:cNvPr>
                <p:cNvGrpSpPr/>
                <p:nvPr/>
              </p:nvGrpSpPr>
              <p:grpSpPr>
                <a:xfrm>
                  <a:off x="5069782" y="3863839"/>
                  <a:ext cx="2065636" cy="1424496"/>
                  <a:chOff x="1729318" y="3597435"/>
                  <a:chExt cx="2065636" cy="1424496"/>
                </a:xfrm>
              </p:grpSpPr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32F50A10-64EC-480E-B830-0222AD2EC339}"/>
                      </a:ext>
                    </a:extLst>
                  </p:cNvPr>
                  <p:cNvSpPr txBox="1"/>
                  <p:nvPr/>
                </p:nvSpPr>
                <p:spPr>
                  <a:xfrm>
                    <a:off x="2139210" y="3597435"/>
                    <a:ext cx="1245855" cy="92333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5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80K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0A35B0B2-8AC5-4DED-8A45-BBF71E2A6AE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9318" y="4498711"/>
                    <a:ext cx="20656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800" dirty="0"/>
                      <a:t>Avg $25 free</a:t>
                    </a:r>
                  </a:p>
                </p:txBody>
              </p:sp>
            </p:grp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0B9F42F-E04E-4460-ADE0-1A810C90CEDD}"/>
                  </a:ext>
                </a:extLst>
              </p:cNvPr>
              <p:cNvSpPr txBox="1"/>
              <p:nvPr/>
            </p:nvSpPr>
            <p:spPr>
              <a:xfrm>
                <a:off x="1843130" y="1364099"/>
                <a:ext cx="8506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are looking for 12 months financing to reach 80,000 transaction on AirBed&amp;Breakfast 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accent1"/>
                  </a:solidFill>
                </a:rPr>
                <a:t>Finance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810353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z="1600" smtClean="0">
                <a:solidFill>
                  <a:schemeClr val="bg1"/>
                </a:solidFill>
              </a:rPr>
              <a:pPr/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988758" y="1550411"/>
            <a:ext cx="2934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01. Le </a:t>
            </a:r>
            <a:r>
              <a:rPr lang="fr-FR" sz="3600" b="1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44DB1-154C-0C46-AAB2-C3E874DD3025}"/>
              </a:ext>
            </a:extLst>
          </p:cNvPr>
          <p:cNvSpPr/>
          <p:nvPr/>
        </p:nvSpPr>
        <p:spPr>
          <a:xfrm>
            <a:off x="988758" y="2523205"/>
            <a:ext cx="6444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02. Les </a:t>
            </a:r>
            <a:r>
              <a:rPr lang="en-US" sz="3600" b="1" dirty="0" err="1">
                <a:solidFill>
                  <a:schemeClr val="bg1"/>
                </a:solidFill>
              </a:rPr>
              <a:t>évolutions</a:t>
            </a:r>
            <a:r>
              <a:rPr lang="en-US" sz="3600" b="1" dirty="0">
                <a:solidFill>
                  <a:schemeClr val="bg1"/>
                </a:solidFill>
              </a:rPr>
              <a:t> et </a:t>
            </a:r>
            <a:r>
              <a:rPr lang="fr-FR" sz="3600" b="1" dirty="0">
                <a:solidFill>
                  <a:schemeClr val="bg1"/>
                </a:solidFill>
              </a:rPr>
              <a:t>nouveautés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429A2F-A815-BC4A-87EC-AAAE2C6A0E55}"/>
              </a:ext>
            </a:extLst>
          </p:cNvPr>
          <p:cNvSpPr/>
          <p:nvPr/>
        </p:nvSpPr>
        <p:spPr>
          <a:xfrm>
            <a:off x="988758" y="3461731"/>
            <a:ext cx="5536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03. </a:t>
            </a:r>
            <a:r>
              <a:rPr lang="en-US" sz="3600" b="1" dirty="0" err="1">
                <a:solidFill>
                  <a:schemeClr val="bg1"/>
                </a:solidFill>
              </a:rPr>
              <a:t>Tentatives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infructueuses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D2F38-E5C1-A44A-9D56-DDFDB64FAC1E}"/>
              </a:ext>
            </a:extLst>
          </p:cNvPr>
          <p:cNvSpPr/>
          <p:nvPr/>
        </p:nvSpPr>
        <p:spPr>
          <a:xfrm>
            <a:off x="988758" y="4407665"/>
            <a:ext cx="3763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04. Demonstration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2D3912-3BCE-1345-ACA4-75B55F30FD34}"/>
              </a:ext>
            </a:extLst>
          </p:cNvPr>
          <p:cNvSpPr/>
          <p:nvPr/>
        </p:nvSpPr>
        <p:spPr>
          <a:xfrm>
            <a:off x="988757" y="5316295"/>
            <a:ext cx="2972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05. Conclusion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146962" cy="1030396"/>
              <a:chOff x="8338597" y="1005574"/>
              <a:chExt cx="3146962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14696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Gagner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 du temps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28712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Avec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résultats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précis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fonction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critères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783466" y="3073628"/>
              <a:ext cx="2729094" cy="1021117"/>
              <a:chOff x="8245132" y="2019225"/>
              <a:chExt cx="2729094" cy="10211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245132" y="2019225"/>
                <a:ext cx="2729094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Intuitif</a:t>
                </a: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245133" y="239401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Grâce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interface simple et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efficace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146963" cy="1161408"/>
              <a:chOff x="8338596" y="3062173"/>
              <a:chExt cx="3146963" cy="116140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6" y="3577250"/>
                <a:ext cx="2743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Retour sur les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données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avec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graphiques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07867" y="2019362"/>
            <a:ext cx="3613770" cy="2142154"/>
            <a:chOff x="2926454" y="1027410"/>
            <a:chExt cx="3613771" cy="1541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2789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Concept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140469" y="1882094"/>
              <a:ext cx="3399756" cy="68722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Une application pour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rechercher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des appartements a la location 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3BDF4-9379-F84F-A074-3C53DA8FAC13}"/>
              </a:ext>
            </a:extLst>
          </p:cNvPr>
          <p:cNvSpPr/>
          <p:nvPr/>
        </p:nvSpPr>
        <p:spPr>
          <a:xfrm>
            <a:off x="169333" y="276705"/>
            <a:ext cx="1230489" cy="1108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63DF3E-5112-B94E-9915-F5C8D1756845}"/>
              </a:ext>
            </a:extLst>
          </p:cNvPr>
          <p:cNvSpPr/>
          <p:nvPr/>
        </p:nvSpPr>
        <p:spPr>
          <a:xfrm>
            <a:off x="8732406" y="4327646"/>
            <a:ext cx="3053499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d’ensemble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Evolutions et </a:t>
            </a:r>
            <a:r>
              <a:rPr lang="en-US" dirty="0" err="1"/>
              <a:t>nouveautés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274619" y="2581701"/>
            <a:ext cx="9462652" cy="1017813"/>
            <a:chOff x="1995055" y="2136766"/>
            <a:chExt cx="9462652" cy="90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DF01C-A870-42B2-9FD0-7152ACC8B92B}"/>
                </a:ext>
              </a:extLst>
            </p:cNvPr>
            <p:cNvGrpSpPr/>
            <p:nvPr/>
          </p:nvGrpSpPr>
          <p:grpSpPr>
            <a:xfrm>
              <a:off x="1995055" y="2136766"/>
              <a:ext cx="2608836" cy="867396"/>
              <a:chOff x="1343503" y="3039512"/>
              <a:chExt cx="2608836" cy="867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63069-6DA2-4266-8C94-C1092281803B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529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Package plot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1E1CE3-BBB1-4ADC-B9E0-CE8C3F309DBF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60883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Nouveau package pour faire des representations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graphiques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3787D0-F60A-4AB4-BED2-53F8DD1E9BFA}"/>
                </a:ext>
              </a:extLst>
            </p:cNvPr>
            <p:cNvGrpSpPr/>
            <p:nvPr/>
          </p:nvGrpSpPr>
          <p:grpSpPr>
            <a:xfrm>
              <a:off x="5332882" y="2136766"/>
              <a:ext cx="2466106" cy="866346"/>
              <a:chOff x="1259256" y="3039512"/>
              <a:chExt cx="2466106" cy="8663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8C95A2-74DD-4E7C-8D05-8676429E1280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613134" cy="356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Histogramme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1ABED9-5174-40ED-814E-58DB0A2315B2}"/>
                  </a:ext>
                </a:extLst>
              </p:cNvPr>
              <p:cNvSpPr/>
              <p:nvPr/>
            </p:nvSpPr>
            <p:spPr>
              <a:xfrm>
                <a:off x="1259256" y="3439622"/>
                <a:ext cx="246610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classe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qui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histogrammes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3E1F09-0B52-4B26-9865-EA5D8485CB4B}"/>
                </a:ext>
              </a:extLst>
            </p:cNvPr>
            <p:cNvGrpSpPr/>
            <p:nvPr/>
          </p:nvGrpSpPr>
          <p:grpSpPr>
            <a:xfrm>
              <a:off x="8678697" y="2158839"/>
              <a:ext cx="2779010" cy="884890"/>
              <a:chOff x="1224561" y="3061585"/>
              <a:chExt cx="2779010" cy="8848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324E96-0108-4366-AF47-CE30E954D49C}"/>
                  </a:ext>
                </a:extLst>
              </p:cNvPr>
              <p:cNvSpPr/>
              <p:nvPr/>
            </p:nvSpPr>
            <p:spPr>
              <a:xfrm>
                <a:off x="1224561" y="3061585"/>
                <a:ext cx="2513188" cy="32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Statistique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appartement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D9EF0-397A-4CB3-9E84-776CCB513934}"/>
                  </a:ext>
                </a:extLst>
              </p:cNvPr>
              <p:cNvSpPr/>
              <p:nvPr/>
            </p:nvSpPr>
            <p:spPr>
              <a:xfrm>
                <a:off x="1271643" y="3480239"/>
                <a:ext cx="2731928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générer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 les n appartements.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10006384" cy="1636745"/>
            <a:chOff x="1274618" y="4302666"/>
            <a:chExt cx="10006384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71166"/>
              <a:ext cx="10006384" cy="1168245"/>
              <a:chOff x="1995054" y="2108345"/>
              <a:chExt cx="10006384" cy="11682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34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Amelioration GUI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Connexion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d’une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interface 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l’application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principale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06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ValueFunction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Amelioration de la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fonction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valeur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640635" y="2108345"/>
                <a:ext cx="3360803" cy="1168245"/>
                <a:chOff x="1186499" y="3011091"/>
                <a:chExt cx="3360803" cy="1168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186499" y="3011091"/>
                  <a:ext cx="33608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Une documentation pérenne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Creation de nouvelle documentation et amelioration de </a:t>
                  </a:r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l’ancienne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.</a:t>
                  </a:r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77F46-1C11-7744-A33B-1E58787F9CA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ADE03-40E3-ED4F-B968-C741319C3EAE}"/>
              </a:ext>
            </a:extLst>
          </p:cNvPr>
          <p:cNvSpPr/>
          <p:nvPr/>
        </p:nvSpPr>
        <p:spPr>
          <a:xfrm>
            <a:off x="8077203" y="4305835"/>
            <a:ext cx="705553" cy="5743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2BF76A-5F37-5142-92C6-E185D85C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1982280"/>
            <a:ext cx="860338" cy="6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que 39" descr="Graphique à barres contour">
            <a:extLst>
              <a:ext uri="{FF2B5EF4-FFF2-40B4-BE49-F238E27FC236}">
                <a16:creationId xmlns:a16="http://schemas.microsoft.com/office/drawing/2014/main" id="{CFD42AB9-D391-FF41-80D3-DC331056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00" y="2000971"/>
            <a:ext cx="679954" cy="679954"/>
          </a:xfrm>
          <a:prstGeom prst="rect">
            <a:avLst/>
          </a:prstGeom>
        </p:spPr>
      </p:pic>
      <p:pic>
        <p:nvPicPr>
          <p:cNvPr id="42" name="Graphique 41" descr="Distribution normale contour">
            <a:extLst>
              <a:ext uri="{FF2B5EF4-FFF2-40B4-BE49-F238E27FC236}">
                <a16:creationId xmlns:a16="http://schemas.microsoft.com/office/drawing/2014/main" id="{DF68416F-E86C-6049-AAB3-7303B0359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514" y="1982280"/>
            <a:ext cx="768631" cy="768631"/>
          </a:xfrm>
          <a:prstGeom prst="rect">
            <a:avLst/>
          </a:prstGeom>
        </p:spPr>
      </p:pic>
      <p:pic>
        <p:nvPicPr>
          <p:cNvPr id="51" name="Graphique 50" descr="Engrenages avec un remplissage uni">
            <a:extLst>
              <a:ext uri="{FF2B5EF4-FFF2-40B4-BE49-F238E27FC236}">
                <a16:creationId xmlns:a16="http://schemas.microsoft.com/office/drawing/2014/main" id="{BF14544D-392C-6C4A-99FE-9F49239D9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9" y="4219988"/>
            <a:ext cx="679954" cy="622091"/>
          </a:xfrm>
          <a:prstGeom prst="rect">
            <a:avLst/>
          </a:prstGeom>
        </p:spPr>
      </p:pic>
      <p:pic>
        <p:nvPicPr>
          <p:cNvPr id="53" name="Graphique 52" descr="Liste de contrôle avec un remplissage uni">
            <a:extLst>
              <a:ext uri="{FF2B5EF4-FFF2-40B4-BE49-F238E27FC236}">
                <a16:creationId xmlns:a16="http://schemas.microsoft.com/office/drawing/2014/main" id="{F02943E0-1D9C-814C-B572-B32C32B2B3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0514" y="4218514"/>
            <a:ext cx="605257" cy="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876928" y="384242"/>
            <a:ext cx="6201505" cy="5955302"/>
            <a:chOff x="4796166" y="285612"/>
            <a:chExt cx="6692574" cy="595530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5D58D5-CCF8-41FC-A754-74E0A508B1FA}"/>
                  </a:ext>
                </a:extLst>
              </p:cNvPr>
              <p:cNvGrpSpPr/>
              <p:nvPr/>
            </p:nvGrpSpPr>
            <p:grpSpPr>
              <a:xfrm>
                <a:off x="6115960" y="1695708"/>
                <a:ext cx="4927729" cy="1081363"/>
                <a:chOff x="6086020" y="1800368"/>
                <a:chExt cx="4927729" cy="108136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B4D867-745A-42AB-AF04-0B789E53244C}"/>
                    </a:ext>
                  </a:extLst>
                </p:cNvPr>
                <p:cNvSpPr txBox="1"/>
                <p:nvPr/>
              </p:nvSpPr>
              <p:spPr>
                <a:xfrm>
                  <a:off x="6086020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How can I compare the two apartments that suit me well ?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972B2D-8831-4F6B-B4BC-B43224A0A959}"/>
                    </a:ext>
                  </a:extLst>
                </p:cNvPr>
                <p:cNvSpPr txBox="1"/>
                <p:nvPr/>
              </p:nvSpPr>
              <p:spPr>
                <a:xfrm>
                  <a:off x="6086020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-A user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055C23-F0BF-4630-A13A-C4476A260ED8}"/>
                  </a:ext>
                </a:extLst>
              </p:cNvPr>
              <p:cNvSpPr txBox="1"/>
              <p:nvPr/>
            </p:nvSpPr>
            <p:spPr>
              <a:xfrm>
                <a:off x="6115960" y="5730572"/>
                <a:ext cx="1455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-The user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4796166" y="285612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38185E55-C42F-BD47-9CC0-5CBC60CFC900}"/>
              </a:ext>
            </a:extLst>
          </p:cNvPr>
          <p:cNvSpPr txBox="1"/>
          <p:nvPr/>
        </p:nvSpPr>
        <p:spPr>
          <a:xfrm>
            <a:off x="4081386" y="5121316"/>
            <a:ext cx="492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you, this is exactly what I was expecting.</a:t>
            </a:r>
          </a:p>
        </p:txBody>
      </p:sp>
    </p:spTree>
    <p:extLst>
      <p:ext uri="{BB962C8B-B14F-4D97-AF65-F5344CB8AC3E}">
        <p14:creationId xmlns:p14="http://schemas.microsoft.com/office/powerpoint/2010/main" val="29932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3296356" y="-23414"/>
            <a:ext cx="6517483" cy="5904862"/>
            <a:chOff x="2647638" y="-125376"/>
            <a:chExt cx="7033573" cy="59048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198344" y="1925559"/>
              <a:ext cx="4482867" cy="3853927"/>
              <a:chOff x="5198344" y="1925559"/>
              <a:chExt cx="4482867" cy="38539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6175700" y="1925559"/>
                <a:ext cx="822440" cy="3853927"/>
                <a:chOff x="6180866" y="1194481"/>
                <a:chExt cx="822440" cy="4366427"/>
              </a:xfrm>
            </p:grpSpPr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357CDB2E-69EA-4AC2-8131-2253E72182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0120" y="1194481"/>
                  <a:ext cx="713186" cy="518347"/>
                </a:xfrm>
                <a:custGeom>
                  <a:avLst/>
                  <a:gdLst>
                    <a:gd name="T0" fmla="*/ 91 w 143"/>
                    <a:gd name="T1" fmla="*/ 11 h 104"/>
                    <a:gd name="T2" fmla="*/ 92 w 143"/>
                    <a:gd name="T3" fmla="*/ 8 h 104"/>
                    <a:gd name="T4" fmla="*/ 78 w 143"/>
                    <a:gd name="T5" fmla="*/ 6 h 104"/>
                    <a:gd name="T6" fmla="*/ 76 w 143"/>
                    <a:gd name="T7" fmla="*/ 10 h 104"/>
                    <a:gd name="T8" fmla="*/ 84 w 143"/>
                    <a:gd name="T9" fmla="*/ 11 h 104"/>
                    <a:gd name="T10" fmla="*/ 1 w 143"/>
                    <a:gd name="T11" fmla="*/ 80 h 104"/>
                    <a:gd name="T12" fmla="*/ 18 w 143"/>
                    <a:gd name="T13" fmla="*/ 81 h 104"/>
                    <a:gd name="T14" fmla="*/ 33 w 143"/>
                    <a:gd name="T15" fmla="*/ 103 h 104"/>
                    <a:gd name="T16" fmla="*/ 15 w 143"/>
                    <a:gd name="T17" fmla="*/ 102 h 104"/>
                    <a:gd name="T18" fmla="*/ 1 w 143"/>
                    <a:gd name="T19" fmla="*/ 80 h 104"/>
                    <a:gd name="T20" fmla="*/ 142 w 143"/>
                    <a:gd name="T21" fmla="*/ 73 h 104"/>
                    <a:gd name="T22" fmla="*/ 131 w 143"/>
                    <a:gd name="T23" fmla="*/ 71 h 104"/>
                    <a:gd name="T24" fmla="*/ 101 w 143"/>
                    <a:gd name="T25" fmla="*/ 81 h 104"/>
                    <a:gd name="T26" fmla="*/ 105 w 143"/>
                    <a:gd name="T27" fmla="*/ 88 h 104"/>
                    <a:gd name="T28" fmla="*/ 73 w 143"/>
                    <a:gd name="T29" fmla="*/ 91 h 104"/>
                    <a:gd name="T30" fmla="*/ 92 w 143"/>
                    <a:gd name="T31" fmla="*/ 91 h 104"/>
                    <a:gd name="T32" fmla="*/ 100 w 143"/>
                    <a:gd name="T33" fmla="*/ 83 h 104"/>
                    <a:gd name="T34" fmla="*/ 77 w 143"/>
                    <a:gd name="T35" fmla="*/ 78 h 104"/>
                    <a:gd name="T36" fmla="*/ 46 w 143"/>
                    <a:gd name="T37" fmla="*/ 75 h 104"/>
                    <a:gd name="T38" fmla="*/ 22 w 143"/>
                    <a:gd name="T39" fmla="*/ 80 h 104"/>
                    <a:gd name="T40" fmla="*/ 40 w 143"/>
                    <a:gd name="T41" fmla="*/ 96 h 104"/>
                    <a:gd name="T42" fmla="*/ 66 w 143"/>
                    <a:gd name="T43" fmla="*/ 100 h 104"/>
                    <a:gd name="T44" fmla="*/ 90 w 143"/>
                    <a:gd name="T45" fmla="*/ 103 h 104"/>
                    <a:gd name="T46" fmla="*/ 105 w 143"/>
                    <a:gd name="T47" fmla="*/ 97 h 104"/>
                    <a:gd name="T48" fmla="*/ 142 w 143"/>
                    <a:gd name="T49" fmla="*/ 73 h 104"/>
                    <a:gd name="T50" fmla="*/ 82 w 143"/>
                    <a:gd name="T51" fmla="*/ 46 h 104"/>
                    <a:gd name="T52" fmla="*/ 76 w 143"/>
                    <a:gd name="T53" fmla="*/ 40 h 104"/>
                    <a:gd name="T54" fmla="*/ 82 w 143"/>
                    <a:gd name="T55" fmla="*/ 35 h 104"/>
                    <a:gd name="T56" fmla="*/ 86 w 143"/>
                    <a:gd name="T57" fmla="*/ 29 h 104"/>
                    <a:gd name="T58" fmla="*/ 92 w 143"/>
                    <a:gd name="T59" fmla="*/ 35 h 104"/>
                    <a:gd name="T60" fmla="*/ 86 w 143"/>
                    <a:gd name="T61" fmla="*/ 40 h 104"/>
                    <a:gd name="T62" fmla="*/ 82 w 143"/>
                    <a:gd name="T63" fmla="*/ 46 h 104"/>
                    <a:gd name="T64" fmla="*/ 84 w 143"/>
                    <a:gd name="T65" fmla="*/ 63 h 104"/>
                    <a:gd name="T66" fmla="*/ 50 w 143"/>
                    <a:gd name="T67" fmla="*/ 57 h 104"/>
                    <a:gd name="T68" fmla="*/ 52 w 143"/>
                    <a:gd name="T69" fmla="*/ 37 h 104"/>
                    <a:gd name="T70" fmla="*/ 66 w 143"/>
                    <a:gd name="T71" fmla="*/ 39 h 104"/>
                    <a:gd name="T72" fmla="*/ 102 w 143"/>
                    <a:gd name="T73" fmla="*/ 39 h 104"/>
                    <a:gd name="T74" fmla="*/ 116 w 143"/>
                    <a:gd name="T75" fmla="*/ 37 h 104"/>
                    <a:gd name="T76" fmla="*/ 118 w 143"/>
                    <a:gd name="T77" fmla="*/ 57 h 104"/>
                    <a:gd name="T78" fmla="*/ 84 w 143"/>
                    <a:gd name="T79" fmla="*/ 63 h 104"/>
                    <a:gd name="T80" fmla="*/ 106 w 143"/>
                    <a:gd name="T81" fmla="*/ 11 h 104"/>
                    <a:gd name="T82" fmla="*/ 118 w 143"/>
                    <a:gd name="T83" fmla="*/ 16 h 104"/>
                    <a:gd name="T84" fmla="*/ 117 w 143"/>
                    <a:gd name="T85" fmla="*/ 32 h 104"/>
                    <a:gd name="T86" fmla="*/ 101 w 143"/>
                    <a:gd name="T87" fmla="*/ 31 h 104"/>
                    <a:gd name="T88" fmla="*/ 67 w 143"/>
                    <a:gd name="T89" fmla="*/ 31 h 104"/>
                    <a:gd name="T90" fmla="*/ 51 w 143"/>
                    <a:gd name="T91" fmla="*/ 32 h 104"/>
                    <a:gd name="T92" fmla="*/ 50 w 143"/>
                    <a:gd name="T93" fmla="*/ 16 h 104"/>
                    <a:gd name="T94" fmla="*/ 68 w 143"/>
                    <a:gd name="T95" fmla="*/ 11 h 104"/>
                    <a:gd name="T96" fmla="*/ 71 w 143"/>
                    <a:gd name="T97" fmla="*/ 5 h 104"/>
                    <a:gd name="T98" fmla="*/ 92 w 143"/>
                    <a:gd name="T99" fmla="*/ 0 h 104"/>
                    <a:gd name="T100" fmla="*/ 98 w 143"/>
                    <a:gd name="T101" fmla="*/ 11 h 104"/>
                    <a:gd name="T102" fmla="*/ 106 w 143"/>
                    <a:gd name="T103" fmla="*/ 1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104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Freeform 23">
                  <a:extLst>
                    <a:ext uri="{FF2B5EF4-FFF2-40B4-BE49-F238E27FC236}">
                      <a16:creationId xmlns:a16="http://schemas.microsoft.com/office/drawing/2014/main" id="{21013A21-F7AC-44A2-971B-298A659C52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0866" y="4910802"/>
                  <a:ext cx="678527" cy="650106"/>
                </a:xfrm>
                <a:custGeom>
                  <a:avLst/>
                  <a:gdLst>
                    <a:gd name="T0" fmla="*/ 141 w 141"/>
                    <a:gd name="T1" fmla="*/ 100 h 136"/>
                    <a:gd name="T2" fmla="*/ 131 w 141"/>
                    <a:gd name="T3" fmla="*/ 97 h 136"/>
                    <a:gd name="T4" fmla="*/ 128 w 141"/>
                    <a:gd name="T5" fmla="*/ 98 h 136"/>
                    <a:gd name="T6" fmla="*/ 94 w 141"/>
                    <a:gd name="T7" fmla="*/ 109 h 136"/>
                    <a:gd name="T8" fmla="*/ 93 w 141"/>
                    <a:gd name="T9" fmla="*/ 109 h 136"/>
                    <a:gd name="T10" fmla="*/ 94 w 141"/>
                    <a:gd name="T11" fmla="*/ 110 h 136"/>
                    <a:gd name="T12" fmla="*/ 98 w 141"/>
                    <a:gd name="T13" fmla="*/ 118 h 136"/>
                    <a:gd name="T14" fmla="*/ 84 w 141"/>
                    <a:gd name="T15" fmla="*/ 124 h 136"/>
                    <a:gd name="T16" fmla="*/ 59 w 141"/>
                    <a:gd name="T17" fmla="*/ 122 h 136"/>
                    <a:gd name="T18" fmla="*/ 63 w 141"/>
                    <a:gd name="T19" fmla="*/ 122 h 136"/>
                    <a:gd name="T20" fmla="*/ 82 w 141"/>
                    <a:gd name="T21" fmla="*/ 121 h 136"/>
                    <a:gd name="T22" fmla="*/ 95 w 141"/>
                    <a:gd name="T23" fmla="*/ 116 h 136"/>
                    <a:gd name="T24" fmla="*/ 91 w 141"/>
                    <a:gd name="T25" fmla="*/ 111 h 136"/>
                    <a:gd name="T26" fmla="*/ 76 w 141"/>
                    <a:gd name="T27" fmla="*/ 108 h 136"/>
                    <a:gd name="T28" fmla="*/ 64 w 141"/>
                    <a:gd name="T29" fmla="*/ 106 h 136"/>
                    <a:gd name="T30" fmla="*/ 33 w 141"/>
                    <a:gd name="T31" fmla="*/ 101 h 136"/>
                    <a:gd name="T32" fmla="*/ 28 w 141"/>
                    <a:gd name="T33" fmla="*/ 102 h 136"/>
                    <a:gd name="T34" fmla="*/ 1 w 141"/>
                    <a:gd name="T35" fmla="*/ 109 h 136"/>
                    <a:gd name="T36" fmla="*/ 0 w 141"/>
                    <a:gd name="T37" fmla="*/ 109 h 136"/>
                    <a:gd name="T38" fmla="*/ 13 w 141"/>
                    <a:gd name="T39" fmla="*/ 128 h 136"/>
                    <a:gd name="T40" fmla="*/ 20 w 141"/>
                    <a:gd name="T41" fmla="*/ 127 h 136"/>
                    <a:gd name="T42" fmla="*/ 30 w 141"/>
                    <a:gd name="T43" fmla="*/ 127 h 136"/>
                    <a:gd name="T44" fmla="*/ 52 w 141"/>
                    <a:gd name="T45" fmla="*/ 131 h 136"/>
                    <a:gd name="T46" fmla="*/ 73 w 141"/>
                    <a:gd name="T47" fmla="*/ 136 h 136"/>
                    <a:gd name="T48" fmla="*/ 79 w 141"/>
                    <a:gd name="T49" fmla="*/ 136 h 136"/>
                    <a:gd name="T50" fmla="*/ 92 w 141"/>
                    <a:gd name="T51" fmla="*/ 131 h 136"/>
                    <a:gd name="T52" fmla="*/ 97 w 141"/>
                    <a:gd name="T53" fmla="*/ 128 h 136"/>
                    <a:gd name="T54" fmla="*/ 137 w 141"/>
                    <a:gd name="T55" fmla="*/ 106 h 136"/>
                    <a:gd name="T56" fmla="*/ 141 w 141"/>
                    <a:gd name="T57" fmla="*/ 100 h 136"/>
                    <a:gd name="T58" fmla="*/ 77 w 141"/>
                    <a:gd name="T59" fmla="*/ 50 h 136"/>
                    <a:gd name="T60" fmla="*/ 77 w 141"/>
                    <a:gd name="T61" fmla="*/ 50 h 136"/>
                    <a:gd name="T62" fmla="*/ 77 w 141"/>
                    <a:gd name="T63" fmla="*/ 55 h 136"/>
                    <a:gd name="T64" fmla="*/ 109 w 141"/>
                    <a:gd name="T65" fmla="*/ 88 h 136"/>
                    <a:gd name="T66" fmla="*/ 67 w 141"/>
                    <a:gd name="T67" fmla="*/ 88 h 136"/>
                    <a:gd name="T68" fmla="*/ 66 w 141"/>
                    <a:gd name="T69" fmla="*/ 88 h 136"/>
                    <a:gd name="T70" fmla="*/ 24 w 141"/>
                    <a:gd name="T71" fmla="*/ 88 h 136"/>
                    <a:gd name="T72" fmla="*/ 55 w 141"/>
                    <a:gd name="T73" fmla="*/ 55 h 136"/>
                    <a:gd name="T74" fmla="*/ 55 w 141"/>
                    <a:gd name="T75" fmla="*/ 51 h 136"/>
                    <a:gd name="T76" fmla="*/ 49 w 141"/>
                    <a:gd name="T77" fmla="*/ 38 h 136"/>
                    <a:gd name="T78" fmla="*/ 49 w 141"/>
                    <a:gd name="T79" fmla="*/ 38 h 136"/>
                    <a:gd name="T80" fmla="*/ 48 w 141"/>
                    <a:gd name="T81" fmla="*/ 36 h 136"/>
                    <a:gd name="T82" fmla="*/ 48 w 141"/>
                    <a:gd name="T83" fmla="*/ 36 h 136"/>
                    <a:gd name="T84" fmla="*/ 47 w 141"/>
                    <a:gd name="T85" fmla="*/ 33 h 136"/>
                    <a:gd name="T86" fmla="*/ 47 w 141"/>
                    <a:gd name="T87" fmla="*/ 28 h 136"/>
                    <a:gd name="T88" fmla="*/ 48 w 141"/>
                    <a:gd name="T89" fmla="*/ 28 h 136"/>
                    <a:gd name="T90" fmla="*/ 55 w 141"/>
                    <a:gd name="T91" fmla="*/ 7 h 136"/>
                    <a:gd name="T92" fmla="*/ 84 w 141"/>
                    <a:gd name="T93" fmla="*/ 13 h 136"/>
                    <a:gd name="T94" fmla="*/ 84 w 141"/>
                    <a:gd name="T95" fmla="*/ 28 h 136"/>
                    <a:gd name="T96" fmla="*/ 86 w 141"/>
                    <a:gd name="T97" fmla="*/ 27 h 136"/>
                    <a:gd name="T98" fmla="*/ 85 w 141"/>
                    <a:gd name="T99" fmla="*/ 33 h 136"/>
                    <a:gd name="T100" fmla="*/ 84 w 141"/>
                    <a:gd name="T101" fmla="*/ 36 h 136"/>
                    <a:gd name="T102" fmla="*/ 84 w 141"/>
                    <a:gd name="T103" fmla="*/ 36 h 136"/>
                    <a:gd name="T104" fmla="*/ 83 w 141"/>
                    <a:gd name="T105" fmla="*/ 38 h 136"/>
                    <a:gd name="T106" fmla="*/ 77 w 141"/>
                    <a:gd name="T107" fmla="*/ 5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41" h="136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647638" y="-125376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D186F5-E01F-0A44-91CE-07C52E01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2" y="746027"/>
            <a:ext cx="9677449" cy="58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2FF15-9466-46B9-853B-EC08844F9307}"/>
              </a:ext>
            </a:extLst>
          </p:cNvPr>
          <p:cNvGrpSpPr/>
          <p:nvPr/>
        </p:nvGrpSpPr>
        <p:grpSpPr>
          <a:xfrm>
            <a:off x="5659903" y="2108340"/>
            <a:ext cx="1773241" cy="3853927"/>
            <a:chOff x="5198344" y="1925559"/>
            <a:chExt cx="1913656" cy="3853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F580E0-C421-425F-9595-F8080AE26748}"/>
                </a:ext>
              </a:extLst>
            </p:cNvPr>
            <p:cNvGrpSpPr/>
            <p:nvPr/>
          </p:nvGrpSpPr>
          <p:grpSpPr>
            <a:xfrm>
              <a:off x="6175700" y="1925559"/>
              <a:ext cx="822440" cy="3853927"/>
              <a:chOff x="6180866" y="1194481"/>
              <a:chExt cx="822440" cy="4366427"/>
            </a:xfrm>
          </p:grpSpPr>
          <p:sp>
            <p:nvSpPr>
              <p:cNvPr id="14" name="Freeform 53">
                <a:extLst>
                  <a:ext uri="{FF2B5EF4-FFF2-40B4-BE49-F238E27FC236}">
                    <a16:creationId xmlns:a16="http://schemas.microsoft.com/office/drawing/2014/main" id="{357CDB2E-69EA-4AC2-8131-2253E7218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0120" y="1194481"/>
                <a:ext cx="713186" cy="518347"/>
              </a:xfrm>
              <a:custGeom>
                <a:avLst/>
                <a:gdLst>
                  <a:gd name="T0" fmla="*/ 91 w 143"/>
                  <a:gd name="T1" fmla="*/ 11 h 104"/>
                  <a:gd name="T2" fmla="*/ 92 w 143"/>
                  <a:gd name="T3" fmla="*/ 8 h 104"/>
                  <a:gd name="T4" fmla="*/ 78 w 143"/>
                  <a:gd name="T5" fmla="*/ 6 h 104"/>
                  <a:gd name="T6" fmla="*/ 76 w 143"/>
                  <a:gd name="T7" fmla="*/ 10 h 104"/>
                  <a:gd name="T8" fmla="*/ 84 w 143"/>
                  <a:gd name="T9" fmla="*/ 11 h 104"/>
                  <a:gd name="T10" fmla="*/ 1 w 143"/>
                  <a:gd name="T11" fmla="*/ 80 h 104"/>
                  <a:gd name="T12" fmla="*/ 18 w 143"/>
                  <a:gd name="T13" fmla="*/ 81 h 104"/>
                  <a:gd name="T14" fmla="*/ 33 w 143"/>
                  <a:gd name="T15" fmla="*/ 103 h 104"/>
                  <a:gd name="T16" fmla="*/ 15 w 143"/>
                  <a:gd name="T17" fmla="*/ 102 h 104"/>
                  <a:gd name="T18" fmla="*/ 1 w 143"/>
                  <a:gd name="T19" fmla="*/ 80 h 104"/>
                  <a:gd name="T20" fmla="*/ 142 w 143"/>
                  <a:gd name="T21" fmla="*/ 73 h 104"/>
                  <a:gd name="T22" fmla="*/ 131 w 143"/>
                  <a:gd name="T23" fmla="*/ 71 h 104"/>
                  <a:gd name="T24" fmla="*/ 101 w 143"/>
                  <a:gd name="T25" fmla="*/ 81 h 104"/>
                  <a:gd name="T26" fmla="*/ 105 w 143"/>
                  <a:gd name="T27" fmla="*/ 88 h 104"/>
                  <a:gd name="T28" fmla="*/ 73 w 143"/>
                  <a:gd name="T29" fmla="*/ 91 h 104"/>
                  <a:gd name="T30" fmla="*/ 92 w 143"/>
                  <a:gd name="T31" fmla="*/ 91 h 104"/>
                  <a:gd name="T32" fmla="*/ 100 w 143"/>
                  <a:gd name="T33" fmla="*/ 83 h 104"/>
                  <a:gd name="T34" fmla="*/ 77 w 143"/>
                  <a:gd name="T35" fmla="*/ 78 h 104"/>
                  <a:gd name="T36" fmla="*/ 46 w 143"/>
                  <a:gd name="T37" fmla="*/ 75 h 104"/>
                  <a:gd name="T38" fmla="*/ 22 w 143"/>
                  <a:gd name="T39" fmla="*/ 80 h 104"/>
                  <a:gd name="T40" fmla="*/ 40 w 143"/>
                  <a:gd name="T41" fmla="*/ 96 h 104"/>
                  <a:gd name="T42" fmla="*/ 66 w 143"/>
                  <a:gd name="T43" fmla="*/ 100 h 104"/>
                  <a:gd name="T44" fmla="*/ 90 w 143"/>
                  <a:gd name="T45" fmla="*/ 103 h 104"/>
                  <a:gd name="T46" fmla="*/ 105 w 143"/>
                  <a:gd name="T47" fmla="*/ 97 h 104"/>
                  <a:gd name="T48" fmla="*/ 142 w 143"/>
                  <a:gd name="T49" fmla="*/ 73 h 104"/>
                  <a:gd name="T50" fmla="*/ 82 w 143"/>
                  <a:gd name="T51" fmla="*/ 46 h 104"/>
                  <a:gd name="T52" fmla="*/ 76 w 143"/>
                  <a:gd name="T53" fmla="*/ 40 h 104"/>
                  <a:gd name="T54" fmla="*/ 82 w 143"/>
                  <a:gd name="T55" fmla="*/ 35 h 104"/>
                  <a:gd name="T56" fmla="*/ 86 w 143"/>
                  <a:gd name="T57" fmla="*/ 29 h 104"/>
                  <a:gd name="T58" fmla="*/ 92 w 143"/>
                  <a:gd name="T59" fmla="*/ 35 h 104"/>
                  <a:gd name="T60" fmla="*/ 86 w 143"/>
                  <a:gd name="T61" fmla="*/ 40 h 104"/>
                  <a:gd name="T62" fmla="*/ 82 w 143"/>
                  <a:gd name="T63" fmla="*/ 46 h 104"/>
                  <a:gd name="T64" fmla="*/ 84 w 143"/>
                  <a:gd name="T65" fmla="*/ 63 h 104"/>
                  <a:gd name="T66" fmla="*/ 50 w 143"/>
                  <a:gd name="T67" fmla="*/ 57 h 104"/>
                  <a:gd name="T68" fmla="*/ 52 w 143"/>
                  <a:gd name="T69" fmla="*/ 37 h 104"/>
                  <a:gd name="T70" fmla="*/ 66 w 143"/>
                  <a:gd name="T71" fmla="*/ 39 h 104"/>
                  <a:gd name="T72" fmla="*/ 102 w 143"/>
                  <a:gd name="T73" fmla="*/ 39 h 104"/>
                  <a:gd name="T74" fmla="*/ 116 w 143"/>
                  <a:gd name="T75" fmla="*/ 37 h 104"/>
                  <a:gd name="T76" fmla="*/ 118 w 143"/>
                  <a:gd name="T77" fmla="*/ 57 h 104"/>
                  <a:gd name="T78" fmla="*/ 84 w 143"/>
                  <a:gd name="T79" fmla="*/ 63 h 104"/>
                  <a:gd name="T80" fmla="*/ 106 w 143"/>
                  <a:gd name="T81" fmla="*/ 11 h 104"/>
                  <a:gd name="T82" fmla="*/ 118 w 143"/>
                  <a:gd name="T83" fmla="*/ 16 h 104"/>
                  <a:gd name="T84" fmla="*/ 117 w 143"/>
                  <a:gd name="T85" fmla="*/ 32 h 104"/>
                  <a:gd name="T86" fmla="*/ 101 w 143"/>
                  <a:gd name="T87" fmla="*/ 31 h 104"/>
                  <a:gd name="T88" fmla="*/ 67 w 143"/>
                  <a:gd name="T89" fmla="*/ 31 h 104"/>
                  <a:gd name="T90" fmla="*/ 51 w 143"/>
                  <a:gd name="T91" fmla="*/ 32 h 104"/>
                  <a:gd name="T92" fmla="*/ 50 w 143"/>
                  <a:gd name="T93" fmla="*/ 16 h 104"/>
                  <a:gd name="T94" fmla="*/ 68 w 143"/>
                  <a:gd name="T95" fmla="*/ 11 h 104"/>
                  <a:gd name="T96" fmla="*/ 71 w 143"/>
                  <a:gd name="T97" fmla="*/ 5 h 104"/>
                  <a:gd name="T98" fmla="*/ 92 w 143"/>
                  <a:gd name="T99" fmla="*/ 0 h 104"/>
                  <a:gd name="T100" fmla="*/ 98 w 143"/>
                  <a:gd name="T101" fmla="*/ 11 h 104"/>
                  <a:gd name="T102" fmla="*/ 106 w 143"/>
                  <a:gd name="T103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3" h="104">
                    <a:moveTo>
                      <a:pt x="84" y="11"/>
                    </a:moveTo>
                    <a:cubicBezTo>
                      <a:pt x="86" y="11"/>
                      <a:pt x="88" y="11"/>
                      <a:pt x="91" y="11"/>
                    </a:cubicBezTo>
                    <a:cubicBezTo>
                      <a:pt x="92" y="11"/>
                      <a:pt x="92" y="11"/>
                      <a:pt x="92" y="10"/>
                    </a:cubicBezTo>
                    <a:cubicBezTo>
                      <a:pt x="92" y="9"/>
                      <a:pt x="92" y="8"/>
                      <a:pt x="92" y="8"/>
                    </a:cubicBezTo>
                    <a:cubicBezTo>
                      <a:pt x="92" y="6"/>
                      <a:pt x="92" y="5"/>
                      <a:pt x="90" y="6"/>
                    </a:cubicBezTo>
                    <a:cubicBezTo>
                      <a:pt x="86" y="6"/>
                      <a:pt x="82" y="6"/>
                      <a:pt x="78" y="6"/>
                    </a:cubicBezTo>
                    <a:cubicBezTo>
                      <a:pt x="76" y="6"/>
                      <a:pt x="76" y="6"/>
                      <a:pt x="76" y="7"/>
                    </a:cubicBezTo>
                    <a:cubicBezTo>
                      <a:pt x="76" y="8"/>
                      <a:pt x="76" y="9"/>
                      <a:pt x="76" y="10"/>
                    </a:cubicBezTo>
                    <a:cubicBezTo>
                      <a:pt x="76" y="11"/>
                      <a:pt x="76" y="11"/>
                      <a:pt x="77" y="11"/>
                    </a:cubicBezTo>
                    <a:cubicBezTo>
                      <a:pt x="79" y="11"/>
                      <a:pt x="82" y="11"/>
                      <a:pt x="84" y="11"/>
                    </a:cubicBezTo>
                    <a:close/>
                    <a:moveTo>
                      <a:pt x="1" y="80"/>
                    </a:moveTo>
                    <a:cubicBezTo>
                      <a:pt x="1" y="80"/>
                      <a:pt x="1" y="80"/>
                      <a:pt x="1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7" y="80"/>
                      <a:pt x="18" y="80"/>
                      <a:pt x="18" y="8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3"/>
                      <a:pt x="15" y="10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0"/>
                      <a:pt x="0" y="80"/>
                      <a:pt x="1" y="80"/>
                    </a:cubicBezTo>
                    <a:close/>
                    <a:moveTo>
                      <a:pt x="142" y="73"/>
                    </a:move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1"/>
                      <a:pt x="138" y="70"/>
                      <a:pt x="134" y="70"/>
                    </a:cubicBezTo>
                    <a:cubicBezTo>
                      <a:pt x="133" y="70"/>
                      <a:pt x="132" y="71"/>
                      <a:pt x="131" y="71"/>
                    </a:cubicBezTo>
                    <a:cubicBezTo>
                      <a:pt x="126" y="73"/>
                      <a:pt x="102" y="81"/>
                      <a:pt x="102" y="81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5" y="84"/>
                      <a:pt x="106" y="86"/>
                      <a:pt x="105" y="88"/>
                    </a:cubicBezTo>
                    <a:cubicBezTo>
                      <a:pt x="105" y="91"/>
                      <a:pt x="101" y="93"/>
                      <a:pt x="94" y="93"/>
                    </a:cubicBezTo>
                    <a:cubicBezTo>
                      <a:pt x="88" y="94"/>
                      <a:pt x="81" y="93"/>
                      <a:pt x="73" y="91"/>
                    </a:cubicBezTo>
                    <a:cubicBezTo>
                      <a:pt x="74" y="91"/>
                      <a:pt x="75" y="91"/>
                      <a:pt x="76" y="91"/>
                    </a:cubicBezTo>
                    <a:cubicBezTo>
                      <a:pt x="82" y="91"/>
                      <a:pt x="88" y="91"/>
                      <a:pt x="92" y="91"/>
                    </a:cubicBezTo>
                    <a:cubicBezTo>
                      <a:pt x="99" y="91"/>
                      <a:pt x="102" y="89"/>
                      <a:pt x="103" y="86"/>
                    </a:cubicBezTo>
                    <a:cubicBezTo>
                      <a:pt x="103" y="85"/>
                      <a:pt x="102" y="84"/>
                      <a:pt x="100" y="83"/>
                    </a:cubicBezTo>
                    <a:cubicBezTo>
                      <a:pt x="97" y="81"/>
                      <a:pt x="92" y="80"/>
                      <a:pt x="86" y="79"/>
                    </a:cubicBezTo>
                    <a:cubicBezTo>
                      <a:pt x="83" y="79"/>
                      <a:pt x="79" y="79"/>
                      <a:pt x="77" y="78"/>
                    </a:cubicBezTo>
                    <a:cubicBezTo>
                      <a:pt x="69" y="76"/>
                      <a:pt x="60" y="74"/>
                      <a:pt x="50" y="74"/>
                    </a:cubicBezTo>
                    <a:cubicBezTo>
                      <a:pt x="49" y="74"/>
                      <a:pt x="47" y="75"/>
                      <a:pt x="46" y="75"/>
                    </a:cubicBezTo>
                    <a:cubicBezTo>
                      <a:pt x="38" y="76"/>
                      <a:pt x="31" y="78"/>
                      <a:pt x="23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5" y="96"/>
                      <a:pt x="38" y="96"/>
                      <a:pt x="40" y="96"/>
                    </a:cubicBezTo>
                    <a:cubicBezTo>
                      <a:pt x="43" y="95"/>
                      <a:pt x="45" y="96"/>
                      <a:pt x="48" y="96"/>
                    </a:cubicBezTo>
                    <a:cubicBezTo>
                      <a:pt x="50" y="96"/>
                      <a:pt x="59" y="98"/>
                      <a:pt x="66" y="100"/>
                    </a:cubicBezTo>
                    <a:cubicBezTo>
                      <a:pt x="74" y="102"/>
                      <a:pt x="82" y="103"/>
                      <a:pt x="85" y="103"/>
                    </a:cubicBezTo>
                    <a:cubicBezTo>
                      <a:pt x="86" y="104"/>
                      <a:pt x="88" y="104"/>
                      <a:pt x="90" y="103"/>
                    </a:cubicBezTo>
                    <a:cubicBezTo>
                      <a:pt x="93" y="103"/>
                      <a:pt x="97" y="101"/>
                      <a:pt x="101" y="99"/>
                    </a:cubicBezTo>
                    <a:cubicBezTo>
                      <a:pt x="102" y="98"/>
                      <a:pt x="104" y="98"/>
                      <a:pt x="105" y="97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3" y="76"/>
                      <a:pt x="143" y="74"/>
                      <a:pt x="142" y="73"/>
                    </a:cubicBezTo>
                    <a:close/>
                    <a:moveTo>
                      <a:pt x="82" y="46"/>
                    </a:move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82" y="46"/>
                    </a:ln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75" y="63"/>
                      <a:pt x="65" y="63"/>
                      <a:pt x="56" y="63"/>
                    </a:cubicBezTo>
                    <a:cubicBezTo>
                      <a:pt x="52" y="63"/>
                      <a:pt x="50" y="61"/>
                      <a:pt x="50" y="57"/>
                    </a:cubicBezTo>
                    <a:cubicBezTo>
                      <a:pt x="49" y="51"/>
                      <a:pt x="50" y="45"/>
                      <a:pt x="49" y="40"/>
                    </a:cubicBezTo>
                    <a:cubicBezTo>
                      <a:pt x="49" y="38"/>
                      <a:pt x="50" y="37"/>
                      <a:pt x="52" y="37"/>
                    </a:cubicBezTo>
                    <a:cubicBezTo>
                      <a:pt x="56" y="37"/>
                      <a:pt x="60" y="37"/>
                      <a:pt x="64" y="37"/>
                    </a:cubicBezTo>
                    <a:cubicBezTo>
                      <a:pt x="66" y="37"/>
                      <a:pt x="66" y="37"/>
                      <a:pt x="66" y="39"/>
                    </a:cubicBezTo>
                    <a:cubicBezTo>
                      <a:pt x="67" y="49"/>
                      <a:pt x="75" y="55"/>
                      <a:pt x="84" y="55"/>
                    </a:cubicBezTo>
                    <a:cubicBezTo>
                      <a:pt x="93" y="55"/>
                      <a:pt x="101" y="49"/>
                      <a:pt x="102" y="39"/>
                    </a:cubicBezTo>
                    <a:cubicBezTo>
                      <a:pt x="102" y="38"/>
                      <a:pt x="102" y="37"/>
                      <a:pt x="104" y="37"/>
                    </a:cubicBezTo>
                    <a:cubicBezTo>
                      <a:pt x="108" y="37"/>
                      <a:pt x="112" y="37"/>
                      <a:pt x="116" y="37"/>
                    </a:cubicBezTo>
                    <a:cubicBezTo>
                      <a:pt x="118" y="37"/>
                      <a:pt x="118" y="38"/>
                      <a:pt x="118" y="39"/>
                    </a:cubicBezTo>
                    <a:cubicBezTo>
                      <a:pt x="118" y="45"/>
                      <a:pt x="118" y="51"/>
                      <a:pt x="118" y="57"/>
                    </a:cubicBezTo>
                    <a:cubicBezTo>
                      <a:pt x="118" y="61"/>
                      <a:pt x="116" y="63"/>
                      <a:pt x="113" y="63"/>
                    </a:cubicBezTo>
                    <a:cubicBezTo>
                      <a:pt x="103" y="63"/>
                      <a:pt x="93" y="63"/>
                      <a:pt x="84" y="63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6" y="11"/>
                    </a:cubicBezTo>
                    <a:cubicBezTo>
                      <a:pt x="109" y="11"/>
                      <a:pt x="111" y="11"/>
                      <a:pt x="113" y="11"/>
                    </a:cubicBezTo>
                    <a:cubicBezTo>
                      <a:pt x="116" y="11"/>
                      <a:pt x="118" y="13"/>
                      <a:pt x="118" y="16"/>
                    </a:cubicBezTo>
                    <a:cubicBezTo>
                      <a:pt x="118" y="21"/>
                      <a:pt x="118" y="26"/>
                      <a:pt x="118" y="30"/>
                    </a:cubicBezTo>
                    <a:cubicBezTo>
                      <a:pt x="118" y="31"/>
                      <a:pt x="118" y="32"/>
                      <a:pt x="117" y="32"/>
                    </a:cubicBezTo>
                    <a:cubicBezTo>
                      <a:pt x="112" y="32"/>
                      <a:pt x="107" y="32"/>
                      <a:pt x="102" y="32"/>
                    </a:cubicBezTo>
                    <a:cubicBezTo>
                      <a:pt x="101" y="32"/>
                      <a:pt x="101" y="31"/>
                      <a:pt x="101" y="31"/>
                    </a:cubicBezTo>
                    <a:cubicBezTo>
                      <a:pt x="97" y="23"/>
                      <a:pt x="92" y="20"/>
                      <a:pt x="84" y="20"/>
                    </a:cubicBezTo>
                    <a:cubicBezTo>
                      <a:pt x="76" y="20"/>
                      <a:pt x="71" y="23"/>
                      <a:pt x="67" y="31"/>
                    </a:cubicBezTo>
                    <a:cubicBezTo>
                      <a:pt x="67" y="32"/>
                      <a:pt x="66" y="32"/>
                      <a:pt x="66" y="32"/>
                    </a:cubicBezTo>
                    <a:cubicBezTo>
                      <a:pt x="60" y="32"/>
                      <a:pt x="56" y="32"/>
                      <a:pt x="51" y="32"/>
                    </a:cubicBezTo>
                    <a:cubicBezTo>
                      <a:pt x="50" y="32"/>
                      <a:pt x="49" y="31"/>
                      <a:pt x="49" y="30"/>
                    </a:cubicBezTo>
                    <a:cubicBezTo>
                      <a:pt x="50" y="26"/>
                      <a:pt x="49" y="21"/>
                      <a:pt x="50" y="16"/>
                    </a:cubicBezTo>
                    <a:cubicBezTo>
                      <a:pt x="50" y="13"/>
                      <a:pt x="52" y="11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71" y="11"/>
                      <a:pt x="71" y="11"/>
                      <a:pt x="71" y="9"/>
                    </a:cubicBezTo>
                    <a:cubicBezTo>
                      <a:pt x="71" y="7"/>
                      <a:pt x="71" y="6"/>
                      <a:pt x="71" y="5"/>
                    </a:cubicBezTo>
                    <a:cubicBezTo>
                      <a:pt x="71" y="2"/>
                      <a:pt x="73" y="0"/>
                      <a:pt x="76" y="0"/>
                    </a:cubicBezTo>
                    <a:cubicBezTo>
                      <a:pt x="81" y="0"/>
                      <a:pt x="87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6" y="10"/>
                      <a:pt x="98" y="11"/>
                    </a:cubicBezTo>
                    <a:cubicBezTo>
                      <a:pt x="99" y="12"/>
                      <a:pt x="102" y="11"/>
                      <a:pt x="104" y="11"/>
                    </a:cubicBezTo>
                    <a:cubicBezTo>
                      <a:pt x="105" y="11"/>
                      <a:pt x="105" y="11"/>
                      <a:pt x="106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21013A21-F7AC-44A2-971B-298A659C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866" y="4910802"/>
                <a:ext cx="678527" cy="650106"/>
              </a:xfrm>
              <a:custGeom>
                <a:avLst/>
                <a:gdLst>
                  <a:gd name="T0" fmla="*/ 141 w 141"/>
                  <a:gd name="T1" fmla="*/ 100 h 136"/>
                  <a:gd name="T2" fmla="*/ 131 w 141"/>
                  <a:gd name="T3" fmla="*/ 97 h 136"/>
                  <a:gd name="T4" fmla="*/ 128 w 141"/>
                  <a:gd name="T5" fmla="*/ 98 h 136"/>
                  <a:gd name="T6" fmla="*/ 94 w 141"/>
                  <a:gd name="T7" fmla="*/ 109 h 136"/>
                  <a:gd name="T8" fmla="*/ 93 w 141"/>
                  <a:gd name="T9" fmla="*/ 109 h 136"/>
                  <a:gd name="T10" fmla="*/ 94 w 141"/>
                  <a:gd name="T11" fmla="*/ 110 h 136"/>
                  <a:gd name="T12" fmla="*/ 98 w 141"/>
                  <a:gd name="T13" fmla="*/ 118 h 136"/>
                  <a:gd name="T14" fmla="*/ 84 w 141"/>
                  <a:gd name="T15" fmla="*/ 124 h 136"/>
                  <a:gd name="T16" fmla="*/ 59 w 141"/>
                  <a:gd name="T17" fmla="*/ 122 h 136"/>
                  <a:gd name="T18" fmla="*/ 63 w 141"/>
                  <a:gd name="T19" fmla="*/ 122 h 136"/>
                  <a:gd name="T20" fmla="*/ 82 w 141"/>
                  <a:gd name="T21" fmla="*/ 121 h 136"/>
                  <a:gd name="T22" fmla="*/ 95 w 141"/>
                  <a:gd name="T23" fmla="*/ 116 h 136"/>
                  <a:gd name="T24" fmla="*/ 91 w 141"/>
                  <a:gd name="T25" fmla="*/ 111 h 136"/>
                  <a:gd name="T26" fmla="*/ 76 w 141"/>
                  <a:gd name="T27" fmla="*/ 108 h 136"/>
                  <a:gd name="T28" fmla="*/ 64 w 141"/>
                  <a:gd name="T29" fmla="*/ 106 h 136"/>
                  <a:gd name="T30" fmla="*/ 33 w 141"/>
                  <a:gd name="T31" fmla="*/ 101 h 136"/>
                  <a:gd name="T32" fmla="*/ 28 w 141"/>
                  <a:gd name="T33" fmla="*/ 102 h 136"/>
                  <a:gd name="T34" fmla="*/ 1 w 141"/>
                  <a:gd name="T35" fmla="*/ 109 h 136"/>
                  <a:gd name="T36" fmla="*/ 0 w 141"/>
                  <a:gd name="T37" fmla="*/ 109 h 136"/>
                  <a:gd name="T38" fmla="*/ 13 w 141"/>
                  <a:gd name="T39" fmla="*/ 128 h 136"/>
                  <a:gd name="T40" fmla="*/ 20 w 141"/>
                  <a:gd name="T41" fmla="*/ 127 h 136"/>
                  <a:gd name="T42" fmla="*/ 30 w 141"/>
                  <a:gd name="T43" fmla="*/ 127 h 136"/>
                  <a:gd name="T44" fmla="*/ 52 w 141"/>
                  <a:gd name="T45" fmla="*/ 131 h 136"/>
                  <a:gd name="T46" fmla="*/ 73 w 141"/>
                  <a:gd name="T47" fmla="*/ 136 h 136"/>
                  <a:gd name="T48" fmla="*/ 79 w 141"/>
                  <a:gd name="T49" fmla="*/ 136 h 136"/>
                  <a:gd name="T50" fmla="*/ 92 w 141"/>
                  <a:gd name="T51" fmla="*/ 131 h 136"/>
                  <a:gd name="T52" fmla="*/ 97 w 141"/>
                  <a:gd name="T53" fmla="*/ 128 h 136"/>
                  <a:gd name="T54" fmla="*/ 137 w 141"/>
                  <a:gd name="T55" fmla="*/ 106 h 136"/>
                  <a:gd name="T56" fmla="*/ 141 w 141"/>
                  <a:gd name="T57" fmla="*/ 100 h 136"/>
                  <a:gd name="T58" fmla="*/ 77 w 141"/>
                  <a:gd name="T59" fmla="*/ 50 h 136"/>
                  <a:gd name="T60" fmla="*/ 77 w 141"/>
                  <a:gd name="T61" fmla="*/ 50 h 136"/>
                  <a:gd name="T62" fmla="*/ 77 w 141"/>
                  <a:gd name="T63" fmla="*/ 55 h 136"/>
                  <a:gd name="T64" fmla="*/ 109 w 141"/>
                  <a:gd name="T65" fmla="*/ 88 h 136"/>
                  <a:gd name="T66" fmla="*/ 67 w 141"/>
                  <a:gd name="T67" fmla="*/ 88 h 136"/>
                  <a:gd name="T68" fmla="*/ 66 w 141"/>
                  <a:gd name="T69" fmla="*/ 88 h 136"/>
                  <a:gd name="T70" fmla="*/ 24 w 141"/>
                  <a:gd name="T71" fmla="*/ 88 h 136"/>
                  <a:gd name="T72" fmla="*/ 55 w 141"/>
                  <a:gd name="T73" fmla="*/ 55 h 136"/>
                  <a:gd name="T74" fmla="*/ 55 w 141"/>
                  <a:gd name="T75" fmla="*/ 51 h 136"/>
                  <a:gd name="T76" fmla="*/ 49 w 141"/>
                  <a:gd name="T77" fmla="*/ 38 h 136"/>
                  <a:gd name="T78" fmla="*/ 49 w 141"/>
                  <a:gd name="T79" fmla="*/ 38 h 136"/>
                  <a:gd name="T80" fmla="*/ 48 w 141"/>
                  <a:gd name="T81" fmla="*/ 36 h 136"/>
                  <a:gd name="T82" fmla="*/ 48 w 141"/>
                  <a:gd name="T83" fmla="*/ 36 h 136"/>
                  <a:gd name="T84" fmla="*/ 47 w 141"/>
                  <a:gd name="T85" fmla="*/ 33 h 136"/>
                  <a:gd name="T86" fmla="*/ 47 w 141"/>
                  <a:gd name="T87" fmla="*/ 28 h 136"/>
                  <a:gd name="T88" fmla="*/ 48 w 141"/>
                  <a:gd name="T89" fmla="*/ 28 h 136"/>
                  <a:gd name="T90" fmla="*/ 55 w 141"/>
                  <a:gd name="T91" fmla="*/ 7 h 136"/>
                  <a:gd name="T92" fmla="*/ 84 w 141"/>
                  <a:gd name="T93" fmla="*/ 13 h 136"/>
                  <a:gd name="T94" fmla="*/ 84 w 141"/>
                  <a:gd name="T95" fmla="*/ 28 h 136"/>
                  <a:gd name="T96" fmla="*/ 86 w 141"/>
                  <a:gd name="T97" fmla="*/ 27 h 136"/>
                  <a:gd name="T98" fmla="*/ 85 w 141"/>
                  <a:gd name="T99" fmla="*/ 33 h 136"/>
                  <a:gd name="T100" fmla="*/ 84 w 141"/>
                  <a:gd name="T101" fmla="*/ 36 h 136"/>
                  <a:gd name="T102" fmla="*/ 84 w 141"/>
                  <a:gd name="T103" fmla="*/ 36 h 136"/>
                  <a:gd name="T104" fmla="*/ 83 w 141"/>
                  <a:gd name="T105" fmla="*/ 38 h 136"/>
                  <a:gd name="T106" fmla="*/ 77 w 141"/>
                  <a:gd name="T107" fmla="*/ 5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136">
                    <a:moveTo>
                      <a:pt x="141" y="100"/>
                    </a:moveTo>
                    <a:cubicBezTo>
                      <a:pt x="140" y="98"/>
                      <a:pt x="136" y="96"/>
                      <a:pt x="131" y="97"/>
                    </a:cubicBezTo>
                    <a:cubicBezTo>
                      <a:pt x="130" y="97"/>
                      <a:pt x="129" y="98"/>
                      <a:pt x="128" y="98"/>
                    </a:cubicBezTo>
                    <a:cubicBezTo>
                      <a:pt x="122" y="99"/>
                      <a:pt x="95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7" y="113"/>
                      <a:pt x="98" y="115"/>
                      <a:pt x="98" y="118"/>
                    </a:cubicBezTo>
                    <a:cubicBezTo>
                      <a:pt x="97" y="121"/>
                      <a:pt x="92" y="123"/>
                      <a:pt x="84" y="124"/>
                    </a:cubicBezTo>
                    <a:cubicBezTo>
                      <a:pt x="78" y="124"/>
                      <a:pt x="69" y="124"/>
                      <a:pt x="59" y="122"/>
                    </a:cubicBezTo>
                    <a:cubicBezTo>
                      <a:pt x="61" y="122"/>
                      <a:pt x="62" y="122"/>
                      <a:pt x="63" y="122"/>
                    </a:cubicBezTo>
                    <a:cubicBezTo>
                      <a:pt x="70" y="122"/>
                      <a:pt x="77" y="122"/>
                      <a:pt x="82" y="121"/>
                    </a:cubicBezTo>
                    <a:cubicBezTo>
                      <a:pt x="90" y="121"/>
                      <a:pt x="94" y="119"/>
                      <a:pt x="95" y="116"/>
                    </a:cubicBezTo>
                    <a:cubicBezTo>
                      <a:pt x="95" y="114"/>
                      <a:pt x="94" y="113"/>
                      <a:pt x="91" y="111"/>
                    </a:cubicBezTo>
                    <a:cubicBezTo>
                      <a:pt x="88" y="109"/>
                      <a:pt x="82" y="109"/>
                      <a:pt x="76" y="108"/>
                    </a:cubicBezTo>
                    <a:cubicBezTo>
                      <a:pt x="71" y="107"/>
                      <a:pt x="67" y="106"/>
                      <a:pt x="64" y="106"/>
                    </a:cubicBezTo>
                    <a:cubicBezTo>
                      <a:pt x="55" y="103"/>
                      <a:pt x="45" y="100"/>
                      <a:pt x="33" y="101"/>
                    </a:cubicBezTo>
                    <a:cubicBezTo>
                      <a:pt x="31" y="101"/>
                      <a:pt x="29" y="102"/>
                      <a:pt x="28" y="102"/>
                    </a:cubicBezTo>
                    <a:cubicBezTo>
                      <a:pt x="19" y="104"/>
                      <a:pt x="10" y="106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8" y="127"/>
                      <a:pt x="20" y="127"/>
                    </a:cubicBezTo>
                    <a:cubicBezTo>
                      <a:pt x="24" y="127"/>
                      <a:pt x="26" y="127"/>
                      <a:pt x="30" y="127"/>
                    </a:cubicBezTo>
                    <a:cubicBezTo>
                      <a:pt x="33" y="128"/>
                      <a:pt x="43" y="130"/>
                      <a:pt x="52" y="131"/>
                    </a:cubicBezTo>
                    <a:cubicBezTo>
                      <a:pt x="61" y="134"/>
                      <a:pt x="70" y="135"/>
                      <a:pt x="73" y="136"/>
                    </a:cubicBezTo>
                    <a:cubicBezTo>
                      <a:pt x="75" y="136"/>
                      <a:pt x="77" y="136"/>
                      <a:pt x="79" y="136"/>
                    </a:cubicBezTo>
                    <a:cubicBezTo>
                      <a:pt x="83" y="135"/>
                      <a:pt x="88" y="133"/>
                      <a:pt x="92" y="131"/>
                    </a:cubicBezTo>
                    <a:cubicBezTo>
                      <a:pt x="94" y="130"/>
                      <a:pt x="96" y="129"/>
                      <a:pt x="97" y="128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1" y="104"/>
                      <a:pt x="141" y="101"/>
                      <a:pt x="141" y="100"/>
                    </a:cubicBezTo>
                    <a:close/>
                    <a:moveTo>
                      <a:pt x="77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98" y="67"/>
                      <a:pt x="109" y="61"/>
                      <a:pt x="109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60"/>
                      <a:pt x="34" y="67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48"/>
                      <a:pt x="50" y="43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8" y="38"/>
                      <a:pt x="48" y="37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7" y="35"/>
                      <a:pt x="47" y="33"/>
                    </a:cubicBezTo>
                    <a:cubicBezTo>
                      <a:pt x="47" y="32"/>
                      <a:pt x="45" y="29"/>
                      <a:pt x="47" y="28"/>
                    </a:cubicBezTo>
                    <a:cubicBezTo>
                      <a:pt x="48" y="27"/>
                      <a:pt x="48" y="28"/>
                      <a:pt x="48" y="28"/>
                    </a:cubicBezTo>
                    <a:cubicBezTo>
                      <a:pt x="47" y="20"/>
                      <a:pt x="45" y="9"/>
                      <a:pt x="55" y="7"/>
                    </a:cubicBezTo>
                    <a:cubicBezTo>
                      <a:pt x="55" y="0"/>
                      <a:pt x="81" y="3"/>
                      <a:pt x="84" y="13"/>
                    </a:cubicBezTo>
                    <a:cubicBezTo>
                      <a:pt x="86" y="18"/>
                      <a:pt x="84" y="28"/>
                      <a:pt x="84" y="28"/>
                    </a:cubicBezTo>
                    <a:cubicBezTo>
                      <a:pt x="84" y="27"/>
                      <a:pt x="84" y="27"/>
                      <a:pt x="86" y="27"/>
                    </a:cubicBezTo>
                    <a:cubicBezTo>
                      <a:pt x="87" y="28"/>
                      <a:pt x="85" y="32"/>
                      <a:pt x="85" y="33"/>
                    </a:cubicBezTo>
                    <a:cubicBezTo>
                      <a:pt x="84" y="35"/>
                      <a:pt x="84" y="36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7"/>
                      <a:pt x="83" y="38"/>
                      <a:pt x="83" y="38"/>
                    </a:cubicBezTo>
                    <a:cubicBezTo>
                      <a:pt x="82" y="43"/>
                      <a:pt x="81" y="47"/>
                      <a:pt x="7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06BD7-2C4D-4D10-88C6-CDCBEDA5527B}"/>
                </a:ext>
              </a:extLst>
            </p:cNvPr>
            <p:cNvSpPr txBox="1"/>
            <p:nvPr/>
          </p:nvSpPr>
          <p:spPr>
            <a:xfrm>
              <a:off x="5198344" y="4069155"/>
              <a:ext cx="191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 The Dev team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Jeu de piste enfant, carte au trésor et message codé">
            <a:extLst>
              <a:ext uri="{FF2B5EF4-FFF2-40B4-BE49-F238E27FC236}">
                <a16:creationId xmlns:a16="http://schemas.microsoft.com/office/drawing/2014/main" id="{EEA6AC1D-25AB-3743-BED9-C98C611A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1" y="1692797"/>
            <a:ext cx="8556978" cy="46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6397-6E14-D749-92AA-AB99EE8B34AC}"/>
              </a:ext>
            </a:extLst>
          </p:cNvPr>
          <p:cNvSpPr/>
          <p:nvPr/>
        </p:nvSpPr>
        <p:spPr>
          <a:xfrm>
            <a:off x="2438400" y="115498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</a:rPr>
              <a:t>Intégration</a:t>
            </a:r>
            <a:r>
              <a:rPr lang="en-US" sz="3600" b="1" dirty="0">
                <a:solidFill>
                  <a:schemeClr val="accent1"/>
                </a:solidFill>
              </a:rPr>
              <a:t> d’un nouveau </a:t>
            </a:r>
            <a:r>
              <a:rPr lang="en-US" sz="3600" b="1" dirty="0" err="1">
                <a:solidFill>
                  <a:schemeClr val="accent1"/>
                </a:solidFill>
              </a:rPr>
              <a:t>critère</a:t>
            </a:r>
            <a:r>
              <a:rPr lang="en-US" sz="3600" b="1" dirty="0">
                <a:solidFill>
                  <a:schemeClr val="accent1"/>
                </a:solidFill>
              </a:rPr>
              <a:t> de distance</a:t>
            </a:r>
          </a:p>
        </p:txBody>
      </p:sp>
    </p:spTree>
    <p:extLst>
      <p:ext uri="{BB962C8B-B14F-4D97-AF65-F5344CB8AC3E}">
        <p14:creationId xmlns:p14="http://schemas.microsoft.com/office/powerpoint/2010/main" val="50280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8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A1E7D-3C6F-A241-B9F5-35512AAC9402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D6E31-C131-7E45-ACB8-B038BAC413CB}"/>
              </a:ext>
            </a:extLst>
          </p:cNvPr>
          <p:cNvSpPr/>
          <p:nvPr/>
        </p:nvSpPr>
        <p:spPr>
          <a:xfrm>
            <a:off x="321733" y="4291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6C5C9B-673B-E64D-80A9-96D9982E30CC}"/>
              </a:ext>
            </a:extLst>
          </p:cNvPr>
          <p:cNvSpPr/>
          <p:nvPr/>
        </p:nvSpPr>
        <p:spPr>
          <a:xfrm>
            <a:off x="474133" y="5815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1A1B6E-D202-014B-8C81-BBF3741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0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5673FF-0644-1D41-AE21-B6B6EE9663CD}"/>
              </a:ext>
            </a:extLst>
          </p:cNvPr>
          <p:cNvSpPr/>
          <p:nvPr/>
        </p:nvSpPr>
        <p:spPr>
          <a:xfrm>
            <a:off x="612747" y="3579075"/>
            <a:ext cx="3087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35 PR fusionnées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625DC-E5E2-BD4F-9E3F-258E49CE3B28}"/>
              </a:ext>
            </a:extLst>
          </p:cNvPr>
          <p:cNvSpPr/>
          <p:nvPr/>
        </p:nvSpPr>
        <p:spPr>
          <a:xfrm>
            <a:off x="8610600" y="3568283"/>
            <a:ext cx="332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305 commits dans la master</a:t>
            </a:r>
          </a:p>
        </p:txBody>
      </p:sp>
      <p:pic>
        <p:nvPicPr>
          <p:cNvPr id="1028" name="Picture 4" descr="Git commit images vectorielles, Git commit vecteurs libres de droits |  Depositphotos">
            <a:extLst>
              <a:ext uri="{FF2B5EF4-FFF2-40B4-BE49-F238E27FC236}">
                <a16:creationId xmlns:a16="http://schemas.microsoft.com/office/drawing/2014/main" id="{AF3155C2-228B-E84A-AE83-EA6DB6E0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218" y="1999994"/>
            <a:ext cx="1700824" cy="17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57C486-EDBC-1242-B024-06B37A9A489E}"/>
              </a:ext>
            </a:extLst>
          </p:cNvPr>
          <p:cNvSpPr/>
          <p:nvPr/>
        </p:nvSpPr>
        <p:spPr>
          <a:xfrm>
            <a:off x="4991271" y="3579075"/>
            <a:ext cx="2671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34 PR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refusées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A8C34D8-A7D6-2D4D-B9C6-1FDD94A7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9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914169" y="1396443"/>
            <a:ext cx="564368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634144" y="2523847"/>
            <a:ext cx="5371276" cy="343961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634144" y="1416816"/>
            <a:ext cx="4476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Market Validation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5804B-4C5D-44BC-B78D-9DF315812777}"/>
              </a:ext>
            </a:extLst>
          </p:cNvPr>
          <p:cNvGrpSpPr/>
          <p:nvPr/>
        </p:nvGrpSpPr>
        <p:grpSpPr>
          <a:xfrm>
            <a:off x="7102062" y="2002914"/>
            <a:ext cx="3359150" cy="2460934"/>
            <a:chOff x="7102062" y="1928543"/>
            <a:chExt cx="3359150" cy="24609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FAD8DF-2402-4C18-87F3-C6EF1E4D6B74}"/>
                </a:ext>
              </a:extLst>
            </p:cNvPr>
            <p:cNvGrpSpPr/>
            <p:nvPr/>
          </p:nvGrpSpPr>
          <p:grpSpPr>
            <a:xfrm>
              <a:off x="7102062" y="2862155"/>
              <a:ext cx="3359150" cy="1527322"/>
              <a:chOff x="6186582" y="1901678"/>
              <a:chExt cx="3359150" cy="1527322"/>
            </a:xfrm>
          </p:grpSpPr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5C6BDBCC-04BC-4B33-B994-1A626D205FD8}"/>
                  </a:ext>
                </a:extLst>
              </p:cNvPr>
              <p:cNvSpPr txBox="1"/>
              <p:nvPr/>
            </p:nvSpPr>
            <p:spPr>
              <a:xfrm>
                <a:off x="6186582" y="1901678"/>
                <a:ext cx="335915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6000" dirty="0">
                    <a:solidFill>
                      <a:schemeClr val="bg1"/>
                    </a:solidFill>
                    <a:latin typeface="+mj-lt"/>
                    <a:cs typeface="Carlito"/>
                  </a:rPr>
                  <a:t>17,000</a:t>
                </a:r>
              </a:p>
            </p:txBody>
          </p:sp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0CBF8A06-F8FE-4D9A-9ED2-4787503A6BC4}"/>
                  </a:ext>
                </a:extLst>
              </p:cNvPr>
              <p:cNvSpPr txBox="1"/>
              <p:nvPr/>
            </p:nvSpPr>
            <p:spPr>
              <a:xfrm>
                <a:off x="6186582" y="2861537"/>
                <a:ext cx="3359150" cy="56746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indent="-12700" algn="ctr">
                  <a:spcBef>
                    <a:spcPts val="2155"/>
                  </a:spcBef>
                </a:pP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listings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on SF 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&amp; </a:t>
                </a:r>
                <a:r>
                  <a:rPr lang="en-US" sz="1800" spc="-25" dirty="0">
                    <a:solidFill>
                      <a:schemeClr val="bg1"/>
                    </a:solidFill>
                    <a:latin typeface="+mj-lt"/>
                    <a:cs typeface="Carlito"/>
                  </a:rPr>
                  <a:t>NYC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craigslist from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07/09 –</a:t>
                </a:r>
                <a:r>
                  <a:rPr lang="en-US" sz="1800" spc="5" dirty="0">
                    <a:solidFill>
                      <a:schemeClr val="bg1"/>
                    </a:solidFill>
                    <a:latin typeface="+mj-lt"/>
                    <a:cs typeface="Carlito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07/16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E02534-BA38-4852-929D-81BE6022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01" y="1928543"/>
              <a:ext cx="849073" cy="84907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BA784-F37E-4725-AB77-BEF5454E2333}"/>
              </a:ext>
            </a:extLst>
          </p:cNvPr>
          <p:cNvGrpSpPr/>
          <p:nvPr/>
        </p:nvGrpSpPr>
        <p:grpSpPr>
          <a:xfrm>
            <a:off x="1635127" y="2993733"/>
            <a:ext cx="3369310" cy="2504040"/>
            <a:chOff x="1635127" y="2906015"/>
            <a:chExt cx="3369310" cy="25040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272E78-30B5-4479-AAB8-60BE3E35AC56}"/>
                </a:ext>
              </a:extLst>
            </p:cNvPr>
            <p:cNvGrpSpPr/>
            <p:nvPr/>
          </p:nvGrpSpPr>
          <p:grpSpPr>
            <a:xfrm>
              <a:off x="1635127" y="3798950"/>
              <a:ext cx="3369310" cy="1611105"/>
              <a:chOff x="1187586" y="3775255"/>
              <a:chExt cx="3369310" cy="1611105"/>
            </a:xfrm>
          </p:grpSpPr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D07090C-1D29-429D-84AC-D8063D6CD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586" y="3775255"/>
                <a:ext cx="336931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6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rlito"/>
                  </a:rPr>
                  <a:t>630,000</a:t>
                </a:r>
                <a:endParaRPr 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rlito"/>
                </a:endParaRPr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2E76060-D6E7-428B-838F-013890235EFF}"/>
                  </a:ext>
                </a:extLst>
              </p:cNvPr>
              <p:cNvSpPr txBox="1"/>
              <p:nvPr/>
            </p:nvSpPr>
            <p:spPr>
              <a:xfrm>
                <a:off x="1407590" y="4726564"/>
                <a:ext cx="2929302" cy="659796"/>
              </a:xfrm>
              <a:prstGeom prst="rect">
                <a:avLst/>
              </a:prstGeom>
            </p:spPr>
            <p:txBody>
              <a:bodyPr vert="horz" wrap="square" lIns="0" tIns="43815" rIns="0" bIns="0" rtlCol="0">
                <a:spAutoFit/>
              </a:bodyPr>
              <a:lstStyle/>
              <a:p>
                <a:pPr marR="5080" indent="12700" algn="ctr">
                  <a:spcBef>
                    <a:spcPts val="345"/>
                  </a:spcBef>
                </a:pP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On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site couchsurfing.com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rlito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D92436-1CD1-4E24-90D5-F0A5DC34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245" y="2906015"/>
              <a:ext cx="849073" cy="849073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618</Words>
  <Application>Microsoft Macintosh PowerPoint</Application>
  <PresentationFormat>Grand écran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6" baseType="lpstr">
      <vt:lpstr>Airbnb Cereal Light</vt:lpstr>
      <vt:lpstr>Arial</vt:lpstr>
      <vt:lpstr>Beirut</vt:lpstr>
      <vt:lpstr>Calibri</vt:lpstr>
      <vt:lpstr>Circular</vt:lpstr>
      <vt:lpstr>Josefin Sans</vt:lpstr>
      <vt:lpstr>Work Sans</vt:lpstr>
      <vt:lpstr>Office Theme</vt:lpstr>
      <vt:lpstr>PROJET APARTMENTS</vt:lpstr>
      <vt:lpstr>PLAN</vt:lpstr>
      <vt:lpstr>Présentation PowerPoint</vt:lpstr>
      <vt:lpstr>Evolutions et nouveautés</vt:lpstr>
      <vt:lpstr>Présentation PowerPoint</vt:lpstr>
      <vt:lpstr>Présentation PowerPoint</vt:lpstr>
      <vt:lpstr>Présentation PowerPoint</vt:lpstr>
      <vt:lpstr>Fun Facts</vt:lpstr>
      <vt:lpstr>Présentation PowerPoint</vt:lpstr>
      <vt:lpstr>Product</vt:lpstr>
      <vt:lpstr>Product</vt:lpstr>
      <vt:lpstr>Product</vt:lpstr>
      <vt:lpstr>Présentation PowerPoint</vt:lpstr>
      <vt:lpstr>Competition</vt:lpstr>
      <vt:lpstr>Market Adoption</vt:lpstr>
      <vt:lpstr>Our Team</vt:lpstr>
      <vt:lpstr>User Testimonial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Abla MIKOU</cp:lastModifiedBy>
  <cp:revision>46</cp:revision>
  <dcterms:created xsi:type="dcterms:W3CDTF">2021-02-20T13:18:17Z</dcterms:created>
  <dcterms:modified xsi:type="dcterms:W3CDTF">2021-06-28T15:00:47Z</dcterms:modified>
</cp:coreProperties>
</file>